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4"/>
  </p:notesMasterIdLst>
  <p:sldIdLst>
    <p:sldId id="309" r:id="rId3"/>
    <p:sldId id="260" r:id="rId4"/>
    <p:sldId id="306" r:id="rId5"/>
    <p:sldId id="291" r:id="rId6"/>
    <p:sldId id="263" r:id="rId7"/>
    <p:sldId id="262" r:id="rId8"/>
    <p:sldId id="267" r:id="rId9"/>
    <p:sldId id="279" r:id="rId10"/>
    <p:sldId id="266" r:id="rId11"/>
    <p:sldId id="292" r:id="rId12"/>
    <p:sldId id="269" r:id="rId13"/>
    <p:sldId id="268" r:id="rId14"/>
    <p:sldId id="273" r:id="rId15"/>
    <p:sldId id="276" r:id="rId16"/>
    <p:sldId id="281" r:id="rId17"/>
    <p:sldId id="301" r:id="rId18"/>
    <p:sldId id="329" r:id="rId19"/>
    <p:sldId id="330" r:id="rId20"/>
    <p:sldId id="302" r:id="rId21"/>
    <p:sldId id="282" r:id="rId22"/>
    <p:sldId id="326" r:id="rId23"/>
    <p:sldId id="283" r:id="rId24"/>
    <p:sldId id="293" r:id="rId25"/>
    <p:sldId id="327" r:id="rId26"/>
    <p:sldId id="284" r:id="rId27"/>
    <p:sldId id="294" r:id="rId28"/>
    <p:sldId id="295" r:id="rId29"/>
    <p:sldId id="296" r:id="rId30"/>
    <p:sldId id="297" r:id="rId31"/>
    <p:sldId id="328" r:id="rId32"/>
    <p:sldId id="298" r:id="rId33"/>
    <p:sldId id="300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9" r:id="rId43"/>
    <p:sldId id="318" r:id="rId44"/>
    <p:sldId id="320" r:id="rId45"/>
    <p:sldId id="321" r:id="rId46"/>
    <p:sldId id="322" r:id="rId47"/>
    <p:sldId id="324" r:id="rId48"/>
    <p:sldId id="325" r:id="rId49"/>
    <p:sldId id="277" r:id="rId50"/>
    <p:sldId id="304" r:id="rId51"/>
    <p:sldId id="308" r:id="rId52"/>
    <p:sldId id="307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CC"/>
    <a:srgbClr val="0B48A1"/>
    <a:srgbClr val="644A00"/>
    <a:srgbClr val="826000"/>
    <a:srgbClr val="0800B0"/>
    <a:srgbClr val="006600"/>
    <a:srgbClr val="003399"/>
    <a:srgbClr val="A47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93" autoAdjust="0"/>
  </p:normalViewPr>
  <p:slideViewPr>
    <p:cSldViewPr>
      <p:cViewPr>
        <p:scale>
          <a:sx n="50" d="100"/>
          <a:sy n="50" d="100"/>
        </p:scale>
        <p:origin x="-3300" y="-11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228E61-EBF9-490C-A5CD-BF7C3FA2C347}" type="doc">
      <dgm:prSet loTypeId="urn:microsoft.com/office/officeart/2005/8/layout/vList4#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C78BE07-F632-4EF7-B052-0D97C170C1BA}">
      <dgm:prSet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solidFill>
          <a:schemeClr val="tx2">
            <a:lumMod val="9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rtl="0"/>
          <a:r>
            <a:rPr lang="ru-RU" sz="2500" b="1" dirty="0" smtClean="0"/>
            <a:t>П</a:t>
          </a:r>
          <a:r>
            <a:rPr lang="ru-RU" sz="2800" b="1" dirty="0" smtClean="0"/>
            <a:t>овышение статуса книги и чтения в Ленинградской  области </a:t>
          </a:r>
          <a:endParaRPr lang="ru-RU" sz="2800" b="1" dirty="0"/>
        </a:p>
      </dgm:t>
    </dgm:pt>
    <dgm:pt modelId="{913D5CB7-AC9C-44C7-B808-E8AD2456A903}" type="parTrans" cxnId="{F00FA17E-F9C5-4B5D-852D-4733EE1D9FAB}">
      <dgm:prSet/>
      <dgm:spPr/>
      <dgm:t>
        <a:bodyPr/>
        <a:lstStyle/>
        <a:p>
          <a:endParaRPr lang="ru-RU"/>
        </a:p>
      </dgm:t>
    </dgm:pt>
    <dgm:pt modelId="{301E1EE7-C06E-44DB-93D3-B562A5DE4E84}" type="sibTrans" cxnId="{F00FA17E-F9C5-4B5D-852D-4733EE1D9FAB}">
      <dgm:prSet/>
      <dgm:spPr/>
      <dgm:t>
        <a:bodyPr/>
        <a:lstStyle/>
        <a:p>
          <a:endParaRPr lang="ru-RU"/>
        </a:p>
      </dgm:t>
    </dgm:pt>
    <dgm:pt modelId="{C809BD5F-6019-4F2B-A7E4-34F42D49EAA7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2800" b="1" dirty="0" smtClean="0"/>
            <a:t>Знакомство с лучшими образцами отечественной литературы </a:t>
          </a:r>
          <a:endParaRPr lang="ru-RU" sz="2800" b="1" dirty="0"/>
        </a:p>
      </dgm:t>
    </dgm:pt>
    <dgm:pt modelId="{1157C431-7080-44CB-9DA2-899AF94FED26}" type="parTrans" cxnId="{E7FF157A-9878-4B96-A3A5-124C462A3698}">
      <dgm:prSet/>
      <dgm:spPr/>
      <dgm:t>
        <a:bodyPr/>
        <a:lstStyle/>
        <a:p>
          <a:endParaRPr lang="ru-RU"/>
        </a:p>
      </dgm:t>
    </dgm:pt>
    <dgm:pt modelId="{E72629F3-700C-4D2C-8175-A2E1E9BAFFDE}" type="sibTrans" cxnId="{E7FF157A-9878-4B96-A3A5-124C462A3698}">
      <dgm:prSet/>
      <dgm:spPr/>
      <dgm:t>
        <a:bodyPr/>
        <a:lstStyle/>
        <a:p>
          <a:endParaRPr lang="ru-RU"/>
        </a:p>
      </dgm:t>
    </dgm:pt>
    <dgm:pt modelId="{7C561CE2-ADCF-4D14-88A0-82EE9DA6958B}">
      <dgm:prSet custT="1"/>
      <dgm:spPr>
        <a:solidFill>
          <a:schemeClr val="tx1">
            <a:lumMod val="50000"/>
          </a:schemeClr>
        </a:solidFill>
      </dgm:spPr>
      <dgm:t>
        <a:bodyPr/>
        <a:lstStyle/>
        <a:p>
          <a:pPr rtl="0"/>
          <a:r>
            <a:rPr lang="ru-RU" sz="2800" b="1" dirty="0" smtClean="0"/>
            <a:t>Создание позитивного образа читающего человека </a:t>
          </a:r>
          <a:endParaRPr lang="ru-RU" sz="2800" b="1" dirty="0"/>
        </a:p>
      </dgm:t>
    </dgm:pt>
    <dgm:pt modelId="{C7A48967-3143-4890-8C19-AD661BF4A0A6}" type="parTrans" cxnId="{D6117EE2-3727-41ED-B59C-772C5F502B41}">
      <dgm:prSet/>
      <dgm:spPr/>
      <dgm:t>
        <a:bodyPr/>
        <a:lstStyle/>
        <a:p>
          <a:endParaRPr lang="ru-RU"/>
        </a:p>
      </dgm:t>
    </dgm:pt>
    <dgm:pt modelId="{F15E55FC-DA42-4DB0-ABB9-D624FB0F590F}" type="sibTrans" cxnId="{D6117EE2-3727-41ED-B59C-772C5F502B41}">
      <dgm:prSet/>
      <dgm:spPr/>
      <dgm:t>
        <a:bodyPr/>
        <a:lstStyle/>
        <a:p>
          <a:endParaRPr lang="ru-RU"/>
        </a:p>
      </dgm:t>
    </dgm:pt>
    <dgm:pt modelId="{73C30289-1745-4C0A-A303-D5C7935E5C41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2800" b="1" dirty="0" smtClean="0"/>
            <a:t>Превращение процесса чтения во внутреннюю потребность каждого жителя</a:t>
          </a:r>
          <a:endParaRPr lang="ru-RU" sz="2800" b="1" dirty="0"/>
        </a:p>
      </dgm:t>
    </dgm:pt>
    <dgm:pt modelId="{933E3C25-0507-4051-BF86-FEB23FBDFC43}" type="parTrans" cxnId="{1F6A7255-806E-4903-B2B7-93D1EEEC2327}">
      <dgm:prSet/>
      <dgm:spPr/>
      <dgm:t>
        <a:bodyPr/>
        <a:lstStyle/>
        <a:p>
          <a:endParaRPr lang="ru-RU"/>
        </a:p>
      </dgm:t>
    </dgm:pt>
    <dgm:pt modelId="{9EF31964-5E0C-40EE-B792-DE6816D00757}" type="sibTrans" cxnId="{1F6A7255-806E-4903-B2B7-93D1EEEC2327}">
      <dgm:prSet/>
      <dgm:spPr/>
      <dgm:t>
        <a:bodyPr/>
        <a:lstStyle/>
        <a:p>
          <a:endParaRPr lang="ru-RU"/>
        </a:p>
      </dgm:t>
    </dgm:pt>
    <dgm:pt modelId="{819E6BFE-A9C4-4A3A-9350-0947566FB64C}">
      <dgm:prSet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solidFill>
          <a:schemeClr val="tx2">
            <a:lumMod val="50000"/>
          </a:schemeClr>
        </a:solidFill>
        <a:ln>
          <a:solidFill>
            <a:srgbClr val="0033CC"/>
          </a:solidFill>
        </a:ln>
      </dgm:spPr>
      <dgm:t>
        <a:bodyPr/>
        <a:lstStyle/>
        <a:p>
          <a:pPr rtl="0"/>
          <a:r>
            <a:rPr lang="ru-RU" sz="2800" b="1" dirty="0" smtClean="0"/>
            <a:t>Сделать чтение полезным, модным и престижным </a:t>
          </a:r>
          <a:endParaRPr lang="ru-RU" sz="2800" b="1" dirty="0"/>
        </a:p>
      </dgm:t>
    </dgm:pt>
    <dgm:pt modelId="{8450ED01-9BC0-45C1-BD81-106EA8F71BDB}" type="parTrans" cxnId="{3CCD6A4B-84DE-44C8-AAF3-CD02668707C6}">
      <dgm:prSet/>
      <dgm:spPr/>
      <dgm:t>
        <a:bodyPr/>
        <a:lstStyle/>
        <a:p>
          <a:endParaRPr lang="ru-RU"/>
        </a:p>
      </dgm:t>
    </dgm:pt>
    <dgm:pt modelId="{C4313E7B-FA9C-49F6-86FB-77E6F259329B}" type="sibTrans" cxnId="{3CCD6A4B-84DE-44C8-AAF3-CD02668707C6}">
      <dgm:prSet/>
      <dgm:spPr/>
      <dgm:t>
        <a:bodyPr/>
        <a:lstStyle/>
        <a:p>
          <a:endParaRPr lang="ru-RU"/>
        </a:p>
      </dgm:t>
    </dgm:pt>
    <dgm:pt modelId="{0B49C999-049C-450D-BD21-E2010B5B17B0}" type="pres">
      <dgm:prSet presAssocID="{BE228E61-EBF9-490C-A5CD-BF7C3FA2C34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861A4E-0FFF-4A4B-BC68-2BCE15A80077}" type="pres">
      <dgm:prSet presAssocID="{7C78BE07-F632-4EF7-B052-0D97C170C1BA}" presName="comp" presStyleCnt="0"/>
      <dgm:spPr/>
    </dgm:pt>
    <dgm:pt modelId="{5D2D2B97-40E2-456B-AF71-FCD3381C4529}" type="pres">
      <dgm:prSet presAssocID="{7C78BE07-F632-4EF7-B052-0D97C170C1BA}" presName="box" presStyleLbl="node1" presStyleIdx="0" presStyleCnt="5"/>
      <dgm:spPr/>
      <dgm:t>
        <a:bodyPr/>
        <a:lstStyle/>
        <a:p>
          <a:endParaRPr lang="ru-RU"/>
        </a:p>
      </dgm:t>
    </dgm:pt>
    <dgm:pt modelId="{EA2FD96D-3A9C-46EC-BD72-87DB26610E3F}" type="pres">
      <dgm:prSet presAssocID="{7C78BE07-F632-4EF7-B052-0D97C170C1BA}" presName="img" presStyleLbl="fgImgPlace1" presStyleIdx="0" presStyleCnt="5" custLinFactNeighborX="-1117" custLinFactNeighborY="-27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931BA9-31A1-4131-8763-60DD07289951}" type="pres">
      <dgm:prSet presAssocID="{7C78BE07-F632-4EF7-B052-0D97C170C1BA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F1040F-9C1F-4605-A76F-177014D373ED}" type="pres">
      <dgm:prSet presAssocID="{301E1EE7-C06E-44DB-93D3-B562A5DE4E84}" presName="spacer" presStyleCnt="0"/>
      <dgm:spPr/>
    </dgm:pt>
    <dgm:pt modelId="{475F8E39-A24B-45F1-8055-4991B094A7C8}" type="pres">
      <dgm:prSet presAssocID="{C809BD5F-6019-4F2B-A7E4-34F42D49EAA7}" presName="comp" presStyleCnt="0"/>
      <dgm:spPr/>
    </dgm:pt>
    <dgm:pt modelId="{6362F231-BAAB-443D-995E-C36F61462D0F}" type="pres">
      <dgm:prSet presAssocID="{C809BD5F-6019-4F2B-A7E4-34F42D49EAA7}" presName="box" presStyleLbl="node1" presStyleIdx="1" presStyleCnt="5"/>
      <dgm:spPr/>
      <dgm:t>
        <a:bodyPr/>
        <a:lstStyle/>
        <a:p>
          <a:endParaRPr lang="ru-RU"/>
        </a:p>
      </dgm:t>
    </dgm:pt>
    <dgm:pt modelId="{CD80ED04-74CB-41F1-9B4D-BCFF2F9471F3}" type="pres">
      <dgm:prSet presAssocID="{C809BD5F-6019-4F2B-A7E4-34F42D49EAA7}" presName="img" presStyleLbl="fgImgPlace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E55B28D-20EA-4548-8FB4-EC1B20BD6348}" type="pres">
      <dgm:prSet presAssocID="{C809BD5F-6019-4F2B-A7E4-34F42D49EAA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BF9AE-712D-4F4A-922C-425858C621E1}" type="pres">
      <dgm:prSet presAssocID="{E72629F3-700C-4D2C-8175-A2E1E9BAFFDE}" presName="spacer" presStyleCnt="0"/>
      <dgm:spPr/>
    </dgm:pt>
    <dgm:pt modelId="{FC73CAC7-E60C-4044-A41D-D9C641CB688E}" type="pres">
      <dgm:prSet presAssocID="{7C561CE2-ADCF-4D14-88A0-82EE9DA6958B}" presName="comp" presStyleCnt="0"/>
      <dgm:spPr/>
    </dgm:pt>
    <dgm:pt modelId="{390BBA1D-7627-4928-B6C0-09DBF21788B7}" type="pres">
      <dgm:prSet presAssocID="{7C561CE2-ADCF-4D14-88A0-82EE9DA6958B}" presName="box" presStyleLbl="node1" presStyleIdx="2" presStyleCnt="5"/>
      <dgm:spPr/>
      <dgm:t>
        <a:bodyPr/>
        <a:lstStyle/>
        <a:p>
          <a:endParaRPr lang="ru-RU"/>
        </a:p>
      </dgm:t>
    </dgm:pt>
    <dgm:pt modelId="{43EA0293-BF66-448A-BAD8-5216A944E090}" type="pres">
      <dgm:prSet presAssocID="{7C561CE2-ADCF-4D14-88A0-82EE9DA6958B}" presName="img" presStyleLbl="fgImgPlace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3F6A03E-79BC-430F-AE53-1FCBAD83A8C3}" type="pres">
      <dgm:prSet presAssocID="{7C561CE2-ADCF-4D14-88A0-82EE9DA6958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5433B-425A-4626-8068-9A8A971E5D9A}" type="pres">
      <dgm:prSet presAssocID="{F15E55FC-DA42-4DB0-ABB9-D624FB0F590F}" presName="spacer" presStyleCnt="0"/>
      <dgm:spPr/>
    </dgm:pt>
    <dgm:pt modelId="{B6A165C8-8697-4077-A25E-95780A0AAB24}" type="pres">
      <dgm:prSet presAssocID="{73C30289-1745-4C0A-A303-D5C7935E5C41}" presName="comp" presStyleCnt="0"/>
      <dgm:spPr/>
    </dgm:pt>
    <dgm:pt modelId="{52E63639-3985-4C0A-AA72-996B3456ED9A}" type="pres">
      <dgm:prSet presAssocID="{73C30289-1745-4C0A-A303-D5C7935E5C41}" presName="box" presStyleLbl="node1" presStyleIdx="3" presStyleCnt="5"/>
      <dgm:spPr/>
      <dgm:t>
        <a:bodyPr/>
        <a:lstStyle/>
        <a:p>
          <a:endParaRPr lang="ru-RU"/>
        </a:p>
      </dgm:t>
    </dgm:pt>
    <dgm:pt modelId="{DBEE22DB-6B48-445C-B27D-5414BF3E0765}" type="pres">
      <dgm:prSet presAssocID="{73C30289-1745-4C0A-A303-D5C7935E5C41}" presName="img" presStyleLbl="fgImgPlace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1778AE9-0AC6-4BF2-A86F-5F8F95F94F72}" type="pres">
      <dgm:prSet presAssocID="{73C30289-1745-4C0A-A303-D5C7935E5C4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597055-B1F1-4E09-86F1-551563C219C7}" type="pres">
      <dgm:prSet presAssocID="{9EF31964-5E0C-40EE-B792-DE6816D00757}" presName="spacer" presStyleCnt="0"/>
      <dgm:spPr/>
    </dgm:pt>
    <dgm:pt modelId="{D2174E8D-6430-474C-8C23-504442124A04}" type="pres">
      <dgm:prSet presAssocID="{819E6BFE-A9C4-4A3A-9350-0947566FB64C}" presName="comp" presStyleCnt="0"/>
      <dgm:spPr/>
    </dgm:pt>
    <dgm:pt modelId="{9A56C8F8-C575-4FF5-91D5-3D067878EAE2}" type="pres">
      <dgm:prSet presAssocID="{819E6BFE-A9C4-4A3A-9350-0947566FB64C}" presName="box" presStyleLbl="node1" presStyleIdx="4" presStyleCnt="5"/>
      <dgm:spPr/>
      <dgm:t>
        <a:bodyPr/>
        <a:lstStyle/>
        <a:p>
          <a:endParaRPr lang="ru-RU"/>
        </a:p>
      </dgm:t>
    </dgm:pt>
    <dgm:pt modelId="{6048699F-6513-48B8-9313-F61EE19A0ECB}" type="pres">
      <dgm:prSet presAssocID="{819E6BFE-A9C4-4A3A-9350-0947566FB64C}" presName="img" presStyleLbl="fgImgPlace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3DFABF2-1105-45D3-9D5E-25778334F078}" type="pres">
      <dgm:prSet presAssocID="{819E6BFE-A9C4-4A3A-9350-0947566FB64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8C6336-81AE-4F24-A698-41D68C7357AB}" type="presOf" srcId="{C809BD5F-6019-4F2B-A7E4-34F42D49EAA7}" destId="{6362F231-BAAB-443D-995E-C36F61462D0F}" srcOrd="0" destOrd="0" presId="urn:microsoft.com/office/officeart/2005/8/layout/vList4#2"/>
    <dgm:cxn modelId="{1344F399-F547-4A70-B8E0-F7DE530C1789}" type="presOf" srcId="{7C78BE07-F632-4EF7-B052-0D97C170C1BA}" destId="{C3931BA9-31A1-4131-8763-60DD07289951}" srcOrd="1" destOrd="0" presId="urn:microsoft.com/office/officeart/2005/8/layout/vList4#2"/>
    <dgm:cxn modelId="{C3AF8791-DDCB-4CE3-BC66-04379292D233}" type="presOf" srcId="{BE228E61-EBF9-490C-A5CD-BF7C3FA2C347}" destId="{0B49C999-049C-450D-BD21-E2010B5B17B0}" srcOrd="0" destOrd="0" presId="urn:microsoft.com/office/officeart/2005/8/layout/vList4#2"/>
    <dgm:cxn modelId="{D6117EE2-3727-41ED-B59C-772C5F502B41}" srcId="{BE228E61-EBF9-490C-A5CD-BF7C3FA2C347}" destId="{7C561CE2-ADCF-4D14-88A0-82EE9DA6958B}" srcOrd="2" destOrd="0" parTransId="{C7A48967-3143-4890-8C19-AD661BF4A0A6}" sibTransId="{F15E55FC-DA42-4DB0-ABB9-D624FB0F590F}"/>
    <dgm:cxn modelId="{F00FA17E-F9C5-4B5D-852D-4733EE1D9FAB}" srcId="{BE228E61-EBF9-490C-A5CD-BF7C3FA2C347}" destId="{7C78BE07-F632-4EF7-B052-0D97C170C1BA}" srcOrd="0" destOrd="0" parTransId="{913D5CB7-AC9C-44C7-B808-E8AD2456A903}" sibTransId="{301E1EE7-C06E-44DB-93D3-B562A5DE4E84}"/>
    <dgm:cxn modelId="{E798D9E1-6ADA-4FD9-85CC-BF1713E0EE0B}" type="presOf" srcId="{819E6BFE-A9C4-4A3A-9350-0947566FB64C}" destId="{43DFABF2-1105-45D3-9D5E-25778334F078}" srcOrd="1" destOrd="0" presId="urn:microsoft.com/office/officeart/2005/8/layout/vList4#2"/>
    <dgm:cxn modelId="{3AE89717-1BC7-4FCB-8CDE-2859BC9D8EF2}" type="presOf" srcId="{819E6BFE-A9C4-4A3A-9350-0947566FB64C}" destId="{9A56C8F8-C575-4FF5-91D5-3D067878EAE2}" srcOrd="0" destOrd="0" presId="urn:microsoft.com/office/officeart/2005/8/layout/vList4#2"/>
    <dgm:cxn modelId="{3C25F03C-1D35-462C-8BB7-53CAAE6A0063}" type="presOf" srcId="{7C561CE2-ADCF-4D14-88A0-82EE9DA6958B}" destId="{390BBA1D-7627-4928-B6C0-09DBF21788B7}" srcOrd="0" destOrd="0" presId="urn:microsoft.com/office/officeart/2005/8/layout/vList4#2"/>
    <dgm:cxn modelId="{B16D84C2-CE4E-4111-8612-A67C1FDA7ACE}" type="presOf" srcId="{73C30289-1745-4C0A-A303-D5C7935E5C41}" destId="{A1778AE9-0AC6-4BF2-A86F-5F8F95F94F72}" srcOrd="1" destOrd="0" presId="urn:microsoft.com/office/officeart/2005/8/layout/vList4#2"/>
    <dgm:cxn modelId="{BF4BAD34-DDC8-4866-903E-B410AE5D86E2}" type="presOf" srcId="{7C78BE07-F632-4EF7-B052-0D97C170C1BA}" destId="{5D2D2B97-40E2-456B-AF71-FCD3381C4529}" srcOrd="0" destOrd="0" presId="urn:microsoft.com/office/officeart/2005/8/layout/vList4#2"/>
    <dgm:cxn modelId="{E7FF157A-9878-4B96-A3A5-124C462A3698}" srcId="{BE228E61-EBF9-490C-A5CD-BF7C3FA2C347}" destId="{C809BD5F-6019-4F2B-A7E4-34F42D49EAA7}" srcOrd="1" destOrd="0" parTransId="{1157C431-7080-44CB-9DA2-899AF94FED26}" sibTransId="{E72629F3-700C-4D2C-8175-A2E1E9BAFFDE}"/>
    <dgm:cxn modelId="{3CCD6A4B-84DE-44C8-AAF3-CD02668707C6}" srcId="{BE228E61-EBF9-490C-A5CD-BF7C3FA2C347}" destId="{819E6BFE-A9C4-4A3A-9350-0947566FB64C}" srcOrd="4" destOrd="0" parTransId="{8450ED01-9BC0-45C1-BD81-106EA8F71BDB}" sibTransId="{C4313E7B-FA9C-49F6-86FB-77E6F259329B}"/>
    <dgm:cxn modelId="{EB108634-671C-437D-85FA-FC489CD869A9}" type="presOf" srcId="{73C30289-1745-4C0A-A303-D5C7935E5C41}" destId="{52E63639-3985-4C0A-AA72-996B3456ED9A}" srcOrd="0" destOrd="0" presId="urn:microsoft.com/office/officeart/2005/8/layout/vList4#2"/>
    <dgm:cxn modelId="{1F6A7255-806E-4903-B2B7-93D1EEEC2327}" srcId="{BE228E61-EBF9-490C-A5CD-BF7C3FA2C347}" destId="{73C30289-1745-4C0A-A303-D5C7935E5C41}" srcOrd="3" destOrd="0" parTransId="{933E3C25-0507-4051-BF86-FEB23FBDFC43}" sibTransId="{9EF31964-5E0C-40EE-B792-DE6816D00757}"/>
    <dgm:cxn modelId="{8B124D46-1B90-4CB9-A421-1227FD0E21FA}" type="presOf" srcId="{7C561CE2-ADCF-4D14-88A0-82EE9DA6958B}" destId="{33F6A03E-79BC-430F-AE53-1FCBAD83A8C3}" srcOrd="1" destOrd="0" presId="urn:microsoft.com/office/officeart/2005/8/layout/vList4#2"/>
    <dgm:cxn modelId="{AC4CBBED-B4C4-47E1-AA50-598465E791E6}" type="presOf" srcId="{C809BD5F-6019-4F2B-A7E4-34F42D49EAA7}" destId="{DE55B28D-20EA-4548-8FB4-EC1B20BD6348}" srcOrd="1" destOrd="0" presId="urn:microsoft.com/office/officeart/2005/8/layout/vList4#2"/>
    <dgm:cxn modelId="{CB54F427-F1AA-47BB-AA56-7603DA126255}" type="presParOf" srcId="{0B49C999-049C-450D-BD21-E2010B5B17B0}" destId="{DE861A4E-0FFF-4A4B-BC68-2BCE15A80077}" srcOrd="0" destOrd="0" presId="urn:microsoft.com/office/officeart/2005/8/layout/vList4#2"/>
    <dgm:cxn modelId="{0B690C92-F106-4EDE-8F75-3ECF5593204F}" type="presParOf" srcId="{DE861A4E-0FFF-4A4B-BC68-2BCE15A80077}" destId="{5D2D2B97-40E2-456B-AF71-FCD3381C4529}" srcOrd="0" destOrd="0" presId="urn:microsoft.com/office/officeart/2005/8/layout/vList4#2"/>
    <dgm:cxn modelId="{1043458A-D90E-44C8-8E00-6584C1FFC391}" type="presParOf" srcId="{DE861A4E-0FFF-4A4B-BC68-2BCE15A80077}" destId="{EA2FD96D-3A9C-46EC-BD72-87DB26610E3F}" srcOrd="1" destOrd="0" presId="urn:microsoft.com/office/officeart/2005/8/layout/vList4#2"/>
    <dgm:cxn modelId="{2CA4A000-017F-45E9-83A4-7079FFB7E944}" type="presParOf" srcId="{DE861A4E-0FFF-4A4B-BC68-2BCE15A80077}" destId="{C3931BA9-31A1-4131-8763-60DD07289951}" srcOrd="2" destOrd="0" presId="urn:microsoft.com/office/officeart/2005/8/layout/vList4#2"/>
    <dgm:cxn modelId="{235BB845-566E-4EA1-8C17-70763E8CE786}" type="presParOf" srcId="{0B49C999-049C-450D-BD21-E2010B5B17B0}" destId="{1FF1040F-9C1F-4605-A76F-177014D373ED}" srcOrd="1" destOrd="0" presId="urn:microsoft.com/office/officeart/2005/8/layout/vList4#2"/>
    <dgm:cxn modelId="{F7F47DB8-E8A4-478E-8E6A-9CDA7632A696}" type="presParOf" srcId="{0B49C999-049C-450D-BD21-E2010B5B17B0}" destId="{475F8E39-A24B-45F1-8055-4991B094A7C8}" srcOrd="2" destOrd="0" presId="urn:microsoft.com/office/officeart/2005/8/layout/vList4#2"/>
    <dgm:cxn modelId="{E7371A93-EBDD-4F08-B556-CD2252630382}" type="presParOf" srcId="{475F8E39-A24B-45F1-8055-4991B094A7C8}" destId="{6362F231-BAAB-443D-995E-C36F61462D0F}" srcOrd="0" destOrd="0" presId="urn:microsoft.com/office/officeart/2005/8/layout/vList4#2"/>
    <dgm:cxn modelId="{DE7D035C-437C-44F2-A2AE-6DC82F9942E1}" type="presParOf" srcId="{475F8E39-A24B-45F1-8055-4991B094A7C8}" destId="{CD80ED04-74CB-41F1-9B4D-BCFF2F9471F3}" srcOrd="1" destOrd="0" presId="urn:microsoft.com/office/officeart/2005/8/layout/vList4#2"/>
    <dgm:cxn modelId="{4279CDF4-B0B2-4604-BE3B-781FEF2EC120}" type="presParOf" srcId="{475F8E39-A24B-45F1-8055-4991B094A7C8}" destId="{DE55B28D-20EA-4548-8FB4-EC1B20BD6348}" srcOrd="2" destOrd="0" presId="urn:microsoft.com/office/officeart/2005/8/layout/vList4#2"/>
    <dgm:cxn modelId="{3F1DE892-1B46-4A53-9279-CEF6A5349542}" type="presParOf" srcId="{0B49C999-049C-450D-BD21-E2010B5B17B0}" destId="{FA0BF9AE-712D-4F4A-922C-425858C621E1}" srcOrd="3" destOrd="0" presId="urn:microsoft.com/office/officeart/2005/8/layout/vList4#2"/>
    <dgm:cxn modelId="{F5C0137B-C620-4BA0-AB2C-DF9D1C7C2394}" type="presParOf" srcId="{0B49C999-049C-450D-BD21-E2010B5B17B0}" destId="{FC73CAC7-E60C-4044-A41D-D9C641CB688E}" srcOrd="4" destOrd="0" presId="urn:microsoft.com/office/officeart/2005/8/layout/vList4#2"/>
    <dgm:cxn modelId="{425B82CA-04B0-43F8-8BDE-8B35E39D65A4}" type="presParOf" srcId="{FC73CAC7-E60C-4044-A41D-D9C641CB688E}" destId="{390BBA1D-7627-4928-B6C0-09DBF21788B7}" srcOrd="0" destOrd="0" presId="urn:microsoft.com/office/officeart/2005/8/layout/vList4#2"/>
    <dgm:cxn modelId="{9BF0C40F-B60D-4793-8255-94726149ED62}" type="presParOf" srcId="{FC73CAC7-E60C-4044-A41D-D9C641CB688E}" destId="{43EA0293-BF66-448A-BAD8-5216A944E090}" srcOrd="1" destOrd="0" presId="urn:microsoft.com/office/officeart/2005/8/layout/vList4#2"/>
    <dgm:cxn modelId="{44C27D92-0B65-493B-BDD3-316A1827EEEE}" type="presParOf" srcId="{FC73CAC7-E60C-4044-A41D-D9C641CB688E}" destId="{33F6A03E-79BC-430F-AE53-1FCBAD83A8C3}" srcOrd="2" destOrd="0" presId="urn:microsoft.com/office/officeart/2005/8/layout/vList4#2"/>
    <dgm:cxn modelId="{C3E0F6B7-DDF3-474C-AADE-54D8C71F2D4B}" type="presParOf" srcId="{0B49C999-049C-450D-BD21-E2010B5B17B0}" destId="{5115433B-425A-4626-8068-9A8A971E5D9A}" srcOrd="5" destOrd="0" presId="urn:microsoft.com/office/officeart/2005/8/layout/vList4#2"/>
    <dgm:cxn modelId="{BA3FB716-85B1-4759-90C5-47DB90A0B650}" type="presParOf" srcId="{0B49C999-049C-450D-BD21-E2010B5B17B0}" destId="{B6A165C8-8697-4077-A25E-95780A0AAB24}" srcOrd="6" destOrd="0" presId="urn:microsoft.com/office/officeart/2005/8/layout/vList4#2"/>
    <dgm:cxn modelId="{2FF38964-FBD9-4D5B-A279-E4B4EFFBBE59}" type="presParOf" srcId="{B6A165C8-8697-4077-A25E-95780A0AAB24}" destId="{52E63639-3985-4C0A-AA72-996B3456ED9A}" srcOrd="0" destOrd="0" presId="urn:microsoft.com/office/officeart/2005/8/layout/vList4#2"/>
    <dgm:cxn modelId="{9506C4AD-992C-489C-8FDF-A0460CB20DCC}" type="presParOf" srcId="{B6A165C8-8697-4077-A25E-95780A0AAB24}" destId="{DBEE22DB-6B48-445C-B27D-5414BF3E0765}" srcOrd="1" destOrd="0" presId="urn:microsoft.com/office/officeart/2005/8/layout/vList4#2"/>
    <dgm:cxn modelId="{48889803-D464-4C46-B962-8E299018CCD2}" type="presParOf" srcId="{B6A165C8-8697-4077-A25E-95780A0AAB24}" destId="{A1778AE9-0AC6-4BF2-A86F-5F8F95F94F72}" srcOrd="2" destOrd="0" presId="urn:microsoft.com/office/officeart/2005/8/layout/vList4#2"/>
    <dgm:cxn modelId="{C43C472C-6689-44E4-BAB8-A54CB660E3DA}" type="presParOf" srcId="{0B49C999-049C-450D-BD21-E2010B5B17B0}" destId="{56597055-B1F1-4E09-86F1-551563C219C7}" srcOrd="7" destOrd="0" presId="urn:microsoft.com/office/officeart/2005/8/layout/vList4#2"/>
    <dgm:cxn modelId="{09DA106B-7F6E-43EB-A481-11FC238E11E7}" type="presParOf" srcId="{0B49C999-049C-450D-BD21-E2010B5B17B0}" destId="{D2174E8D-6430-474C-8C23-504442124A04}" srcOrd="8" destOrd="0" presId="urn:microsoft.com/office/officeart/2005/8/layout/vList4#2"/>
    <dgm:cxn modelId="{7070C94B-8ECA-45F0-9545-16F8249DC0A7}" type="presParOf" srcId="{D2174E8D-6430-474C-8C23-504442124A04}" destId="{9A56C8F8-C575-4FF5-91D5-3D067878EAE2}" srcOrd="0" destOrd="0" presId="urn:microsoft.com/office/officeart/2005/8/layout/vList4#2"/>
    <dgm:cxn modelId="{B1903EE4-B81D-4237-B99B-1092501A9951}" type="presParOf" srcId="{D2174E8D-6430-474C-8C23-504442124A04}" destId="{6048699F-6513-48B8-9313-F61EE19A0ECB}" srcOrd="1" destOrd="0" presId="urn:microsoft.com/office/officeart/2005/8/layout/vList4#2"/>
    <dgm:cxn modelId="{D986D3D7-B36E-435D-899D-F73BBE8525AD}" type="presParOf" srcId="{D2174E8D-6430-474C-8C23-504442124A04}" destId="{43DFABF2-1105-45D3-9D5E-25778334F078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F81D9B-FC6D-4B63-A2BD-4891FE5A1F76}" type="doc">
      <dgm:prSet loTypeId="urn:microsoft.com/office/officeart/2005/8/layout/vList3#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9773D0C-67E5-4758-9A5B-1C3DA9182419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>
            <a:lnSpc>
              <a:spcPct val="90000"/>
            </a:lnSpc>
            <a:spcAft>
              <a:spcPct val="35000"/>
            </a:spcAft>
          </a:pPr>
          <a:r>
            <a:rPr lang="ru-RU" sz="1600" dirty="0" smtClean="0"/>
            <a:t>     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Переход от разовых акций к программной деятельности, к масштабным региональным</a:t>
          </a:r>
        </a:p>
        <a:p>
          <a:pPr rtl="0">
            <a:lnSpc>
              <a:spcPct val="50000"/>
            </a:lnSpc>
            <a:spcAft>
              <a:spcPts val="0"/>
            </a:spcAft>
          </a:pP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читательским мероприятиям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6054C2-9B1F-48F4-9DB5-CCEDC50F0FFD}" type="parTrans" cxnId="{C74BE160-952D-40E3-B118-6BB2170F1288}">
      <dgm:prSet/>
      <dgm:spPr/>
      <dgm:t>
        <a:bodyPr/>
        <a:lstStyle/>
        <a:p>
          <a:endParaRPr lang="ru-RU"/>
        </a:p>
      </dgm:t>
    </dgm:pt>
    <dgm:pt modelId="{66EE839F-9FB9-4788-BAFC-5AE087C2C04B}" type="sibTrans" cxnId="{C74BE160-952D-40E3-B118-6BB2170F1288}">
      <dgm:prSet/>
      <dgm:spPr/>
      <dgm:t>
        <a:bodyPr/>
        <a:lstStyle/>
        <a:p>
          <a:endParaRPr lang="ru-RU"/>
        </a:p>
      </dgm:t>
    </dgm:pt>
    <dgm:pt modelId="{33761E28-B61B-4F57-818D-29E8F10FECC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Сделано выездов - 84</a:t>
          </a:r>
          <a:endParaRPr lang="ru-RU" dirty="0"/>
        </a:p>
      </dgm:t>
    </dgm:pt>
    <dgm:pt modelId="{00788F81-0445-40BD-A7E2-C4D4E990E97C}" type="parTrans" cxnId="{B8EA0773-AF8E-46FA-9E5C-0B01421CBFF9}">
      <dgm:prSet/>
      <dgm:spPr/>
      <dgm:t>
        <a:bodyPr/>
        <a:lstStyle/>
        <a:p>
          <a:endParaRPr lang="ru-RU"/>
        </a:p>
      </dgm:t>
    </dgm:pt>
    <dgm:pt modelId="{36EF422E-CD31-45B1-B756-B5B291331602}" type="sibTrans" cxnId="{B8EA0773-AF8E-46FA-9E5C-0B01421CBFF9}">
      <dgm:prSet/>
      <dgm:spPr/>
      <dgm:t>
        <a:bodyPr/>
        <a:lstStyle/>
        <a:p>
          <a:endParaRPr lang="ru-RU"/>
        </a:p>
      </dgm:t>
    </dgm:pt>
    <dgm:pt modelId="{4B928996-0CBB-49D3-ADB0-F515947504D3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Проведено встреч - 98</a:t>
          </a:r>
          <a:endParaRPr lang="ru-RU" dirty="0"/>
        </a:p>
      </dgm:t>
    </dgm:pt>
    <dgm:pt modelId="{7AC785C9-ED16-4F6C-AFDA-DC237361771A}" type="parTrans" cxnId="{9BC4B443-E902-42AB-88AF-CE139503281D}">
      <dgm:prSet/>
      <dgm:spPr/>
      <dgm:t>
        <a:bodyPr/>
        <a:lstStyle/>
        <a:p>
          <a:endParaRPr lang="ru-RU"/>
        </a:p>
      </dgm:t>
    </dgm:pt>
    <dgm:pt modelId="{6270E0FE-2580-41B5-B080-A2287F315C5C}" type="sibTrans" cxnId="{9BC4B443-E902-42AB-88AF-CE139503281D}">
      <dgm:prSet/>
      <dgm:spPr/>
      <dgm:t>
        <a:bodyPr/>
        <a:lstStyle/>
        <a:p>
          <a:endParaRPr lang="ru-RU"/>
        </a:p>
      </dgm:t>
    </dgm:pt>
    <dgm:pt modelId="{30E72BBF-E12C-423F-9BBD-69D748478DF1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ru-RU" sz="2400" dirty="0" smtClean="0">
              <a:latin typeface="Arial Black" pitchFamily="34" charset="0"/>
            </a:rPr>
            <a:t>Акции, масштабные мероприятия:</a:t>
          </a:r>
          <a:endParaRPr lang="ru-RU" sz="2400" dirty="0">
            <a:latin typeface="Arial Black" pitchFamily="34" charset="0"/>
          </a:endParaRPr>
        </a:p>
      </dgm:t>
    </dgm:pt>
    <dgm:pt modelId="{F25D3075-535E-488A-AC82-98CE9391768C}" type="parTrans" cxnId="{D79A56EF-61C1-4B10-B171-FF7F709C6201}">
      <dgm:prSet/>
      <dgm:spPr/>
      <dgm:t>
        <a:bodyPr/>
        <a:lstStyle/>
        <a:p>
          <a:endParaRPr lang="ru-RU"/>
        </a:p>
      </dgm:t>
    </dgm:pt>
    <dgm:pt modelId="{C47C03FA-67CC-4C37-AC61-5BACBEC5264E}" type="sibTrans" cxnId="{D79A56EF-61C1-4B10-B171-FF7F709C6201}">
      <dgm:prSet/>
      <dgm:spPr/>
      <dgm:t>
        <a:bodyPr/>
        <a:lstStyle/>
        <a:p>
          <a:endParaRPr lang="ru-RU"/>
        </a:p>
      </dgm:t>
    </dgm:pt>
    <dgm:pt modelId="{3774E244-8388-4419-B8AF-68CE05D19D5F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4 праздника чтения в Тихвине</a:t>
          </a:r>
          <a:endParaRPr lang="ru-RU" dirty="0"/>
        </a:p>
      </dgm:t>
    </dgm:pt>
    <dgm:pt modelId="{FAB5F7B7-9E4C-497A-8D99-85B7C87D08FF}" type="parTrans" cxnId="{565785E3-A122-49C8-ADDE-8E138782DECB}">
      <dgm:prSet/>
      <dgm:spPr/>
      <dgm:t>
        <a:bodyPr/>
        <a:lstStyle/>
        <a:p>
          <a:endParaRPr lang="ru-RU"/>
        </a:p>
      </dgm:t>
    </dgm:pt>
    <dgm:pt modelId="{63BF9382-AA26-496A-9269-BE667863CCDE}" type="sibTrans" cxnId="{565785E3-A122-49C8-ADDE-8E138782DECB}">
      <dgm:prSet/>
      <dgm:spPr/>
      <dgm:t>
        <a:bodyPr/>
        <a:lstStyle/>
        <a:p>
          <a:endParaRPr lang="ru-RU"/>
        </a:p>
      </dgm:t>
    </dgm:pt>
    <dgm:pt modelId="{D3542BF0-0B9E-4C30-B579-E53E8505DFE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3 праздник чтения в </a:t>
          </a:r>
          <a:r>
            <a:rPr lang="ru-RU" dirty="0" err="1" smtClean="0"/>
            <a:t>Сланцевском</a:t>
          </a:r>
          <a:r>
            <a:rPr lang="ru-RU" dirty="0" smtClean="0"/>
            <a:t> районе </a:t>
          </a:r>
          <a:endParaRPr lang="ru-RU" dirty="0"/>
        </a:p>
      </dgm:t>
    </dgm:pt>
    <dgm:pt modelId="{5289B25A-C278-4C35-A9B1-F52621EE21A1}" type="parTrans" cxnId="{C9E3E09A-B471-4AFF-AA5B-868FE2793DA3}">
      <dgm:prSet/>
      <dgm:spPr/>
      <dgm:t>
        <a:bodyPr/>
        <a:lstStyle/>
        <a:p>
          <a:endParaRPr lang="ru-RU"/>
        </a:p>
      </dgm:t>
    </dgm:pt>
    <dgm:pt modelId="{80FDE392-56EA-4EB0-A9DB-D86E91A1C164}" type="sibTrans" cxnId="{C9E3E09A-B471-4AFF-AA5B-868FE2793DA3}">
      <dgm:prSet/>
      <dgm:spPr/>
      <dgm:t>
        <a:bodyPr/>
        <a:lstStyle/>
        <a:p>
          <a:endParaRPr lang="ru-RU"/>
        </a:p>
      </dgm:t>
    </dgm:pt>
    <dgm:pt modelId="{E34685EA-A151-4F77-991B-BB9D0596BFE0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Библиотеки области получили в дар 2530 книг</a:t>
          </a:r>
          <a:endParaRPr lang="ru-RU" dirty="0"/>
        </a:p>
      </dgm:t>
    </dgm:pt>
    <dgm:pt modelId="{F8D4B740-27C9-411C-B018-C2C635745F75}" type="parTrans" cxnId="{897D21EF-A7E8-4D6B-B879-1C670C4B1D1A}">
      <dgm:prSet/>
      <dgm:spPr/>
      <dgm:t>
        <a:bodyPr/>
        <a:lstStyle/>
        <a:p>
          <a:endParaRPr lang="ru-RU"/>
        </a:p>
      </dgm:t>
    </dgm:pt>
    <dgm:pt modelId="{EB764AF8-C025-480A-9E9D-6AFB00E961A8}" type="sibTrans" cxnId="{897D21EF-A7E8-4D6B-B879-1C670C4B1D1A}">
      <dgm:prSet/>
      <dgm:spPr/>
      <dgm:t>
        <a:bodyPr/>
        <a:lstStyle/>
        <a:p>
          <a:endParaRPr lang="ru-RU"/>
        </a:p>
      </dgm:t>
    </dgm:pt>
    <dgm:pt modelId="{5F2ECF42-D6BE-485A-ABDD-03B3BCEE80EC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Посетили мероприятия  - 4687 человек </a:t>
          </a:r>
          <a:endParaRPr lang="ru-RU" dirty="0"/>
        </a:p>
      </dgm:t>
    </dgm:pt>
    <dgm:pt modelId="{7E35C5A8-B95B-408F-9AE7-43F8BC9AD128}" type="parTrans" cxnId="{43EDC0A9-3EA4-4C7B-877A-5A84AC7226EC}">
      <dgm:prSet/>
      <dgm:spPr/>
      <dgm:t>
        <a:bodyPr/>
        <a:lstStyle/>
        <a:p>
          <a:endParaRPr lang="ru-RU"/>
        </a:p>
      </dgm:t>
    </dgm:pt>
    <dgm:pt modelId="{0130E544-83FE-4F54-90A1-1BDB20D8E6F7}" type="sibTrans" cxnId="{43EDC0A9-3EA4-4C7B-877A-5A84AC7226EC}">
      <dgm:prSet/>
      <dgm:spPr/>
      <dgm:t>
        <a:bodyPr/>
        <a:lstStyle/>
        <a:p>
          <a:endParaRPr lang="ru-RU"/>
        </a:p>
      </dgm:t>
    </dgm:pt>
    <dgm:pt modelId="{015D49ED-DA30-466D-BB32-AE65FE4E462D}" type="pres">
      <dgm:prSet presAssocID="{D6F81D9B-FC6D-4B63-A2BD-4891FE5A1F7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3ED4CA-6B57-4FA7-AA92-8B5F4E09DBB8}" type="pres">
      <dgm:prSet presAssocID="{E9773D0C-67E5-4758-9A5B-1C3DA9182419}" presName="composite" presStyleCnt="0"/>
      <dgm:spPr/>
    </dgm:pt>
    <dgm:pt modelId="{AAC6369D-046C-47E3-9A0B-63EF314A6873}" type="pres">
      <dgm:prSet presAssocID="{E9773D0C-67E5-4758-9A5B-1C3DA9182419}" presName="imgShp" presStyleLbl="fgImgPlac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130630-0C38-4535-B8F2-6860DEA82478}" type="pres">
      <dgm:prSet presAssocID="{E9773D0C-67E5-4758-9A5B-1C3DA9182419}" presName="txShp" presStyleLbl="node1" presStyleIdx="0" presStyleCnt="8" custScaleX="115634" custScaleY="165973" custLinFactNeighborX="-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10F20-1F41-43EB-8B7E-93D73F29C8B5}" type="pres">
      <dgm:prSet presAssocID="{66EE839F-9FB9-4788-BAFC-5AE087C2C04B}" presName="spacing" presStyleCnt="0"/>
      <dgm:spPr/>
    </dgm:pt>
    <dgm:pt modelId="{88B7FCEE-6B92-485B-A4B0-BD13120155BE}" type="pres">
      <dgm:prSet presAssocID="{33761E28-B61B-4F57-818D-29E8F10FECC4}" presName="composite" presStyleCnt="0"/>
      <dgm:spPr/>
    </dgm:pt>
    <dgm:pt modelId="{5639A00A-E688-461C-AC77-EEDAC2860E6B}" type="pres">
      <dgm:prSet presAssocID="{33761E28-B61B-4F57-818D-29E8F10FECC4}" presName="imgShp" presStyleLbl="fgImgPlace1" presStyleIdx="1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3976784-3399-45DE-B4BE-3B3401A689DA}" type="pres">
      <dgm:prSet presAssocID="{33761E28-B61B-4F57-818D-29E8F10FECC4}" presName="txShp" presStyleLbl="node1" presStyleIdx="1" presStyleCnt="8" custScaleX="118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88478-AC99-4383-AEC8-0E92806150A6}" type="pres">
      <dgm:prSet presAssocID="{36EF422E-CD31-45B1-B756-B5B291331602}" presName="spacing" presStyleCnt="0"/>
      <dgm:spPr/>
    </dgm:pt>
    <dgm:pt modelId="{21A882DA-3D4A-4310-98E0-82B246D6094D}" type="pres">
      <dgm:prSet presAssocID="{4B928996-0CBB-49D3-ADB0-F515947504D3}" presName="composite" presStyleCnt="0"/>
      <dgm:spPr/>
    </dgm:pt>
    <dgm:pt modelId="{27BA2B92-E197-4669-89DE-88D2BB69ECA0}" type="pres">
      <dgm:prSet presAssocID="{4B928996-0CBB-49D3-ADB0-F515947504D3}" presName="imgShp" presStyleLbl="fgImgPlace1" presStyleIdx="2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FB7A98-B2AC-4EE6-ADF4-CDA1A8194F0B}" type="pres">
      <dgm:prSet presAssocID="{4B928996-0CBB-49D3-ADB0-F515947504D3}" presName="txShp" presStyleLbl="node1" presStyleIdx="2" presStyleCnt="8" custScaleX="118056" custLinFactNeighborX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53A52-DEB6-4E28-8813-DB7760E8A957}" type="pres">
      <dgm:prSet presAssocID="{6270E0FE-2580-41B5-B080-A2287F315C5C}" presName="spacing" presStyleCnt="0"/>
      <dgm:spPr/>
    </dgm:pt>
    <dgm:pt modelId="{7CD2256F-CB77-4524-BEDB-3E1BBCCEA35B}" type="pres">
      <dgm:prSet presAssocID="{30E72BBF-E12C-423F-9BBD-69D748478DF1}" presName="composite" presStyleCnt="0"/>
      <dgm:spPr/>
    </dgm:pt>
    <dgm:pt modelId="{AE0CB16F-F491-4B24-9DFF-C7B413311949}" type="pres">
      <dgm:prSet presAssocID="{30E72BBF-E12C-423F-9BBD-69D748478DF1}" presName="imgShp" presStyleLbl="fgImgPlace1" presStyleIdx="3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D4BEB2-30DB-4444-AAE9-F75B7E43091A}" type="pres">
      <dgm:prSet presAssocID="{30E72BBF-E12C-423F-9BBD-69D748478DF1}" presName="txShp" presStyleLbl="node1" presStyleIdx="3" presStyleCnt="8" custScaleX="115633" custLinFactNeighborX="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87AC7-B325-41F0-A6EE-B304F6F8ADFB}" type="pres">
      <dgm:prSet presAssocID="{C47C03FA-67CC-4C37-AC61-5BACBEC5264E}" presName="spacing" presStyleCnt="0"/>
      <dgm:spPr/>
    </dgm:pt>
    <dgm:pt modelId="{48D1D959-753F-46DD-82EB-93526DA92C80}" type="pres">
      <dgm:prSet presAssocID="{3774E244-8388-4419-B8AF-68CE05D19D5F}" presName="composite" presStyleCnt="0"/>
      <dgm:spPr/>
    </dgm:pt>
    <dgm:pt modelId="{ED22A67C-B347-4A1F-A9B5-43FA6FA4FC07}" type="pres">
      <dgm:prSet presAssocID="{3774E244-8388-4419-B8AF-68CE05D19D5F}" presName="imgShp" presStyleLbl="fgImgPlace1" presStyleIdx="4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AF46DE-9353-42E9-B85D-51506A22B2F8}" type="pres">
      <dgm:prSet presAssocID="{3774E244-8388-4419-B8AF-68CE05D19D5F}" presName="txShp" presStyleLbl="node1" presStyleIdx="4" presStyleCnt="8" custScaleX="116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6686A-6A50-4C0C-B618-198517006050}" type="pres">
      <dgm:prSet presAssocID="{63BF9382-AA26-496A-9269-BE667863CCDE}" presName="spacing" presStyleCnt="0"/>
      <dgm:spPr/>
    </dgm:pt>
    <dgm:pt modelId="{492A0850-14EC-4D0F-A036-3DC4508ABBC6}" type="pres">
      <dgm:prSet presAssocID="{D3542BF0-0B9E-4C30-B579-E53E8505DFE4}" presName="composite" presStyleCnt="0"/>
      <dgm:spPr/>
    </dgm:pt>
    <dgm:pt modelId="{F24CFB8E-51CD-4325-97ED-9E2E337AEB62}" type="pres">
      <dgm:prSet presAssocID="{D3542BF0-0B9E-4C30-B579-E53E8505DFE4}" presName="imgShp" presStyleLbl="fgImgPlace1" presStyleIdx="5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17F641-8EB5-4687-BCB3-B17020CA9718}" type="pres">
      <dgm:prSet presAssocID="{D3542BF0-0B9E-4C30-B579-E53E8505DFE4}" presName="txShp" presStyleLbl="node1" presStyleIdx="5" presStyleCnt="8" custScaleX="113955" custLinFactNeighborX="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EAD2E-E459-4DAB-A67C-3DCD1E587CAB}" type="pres">
      <dgm:prSet presAssocID="{80FDE392-56EA-4EB0-A9DB-D86E91A1C164}" presName="spacing" presStyleCnt="0"/>
      <dgm:spPr/>
    </dgm:pt>
    <dgm:pt modelId="{B7EE4F08-EE1A-4099-8D96-4E09C6955AC8}" type="pres">
      <dgm:prSet presAssocID="{E34685EA-A151-4F77-991B-BB9D0596BFE0}" presName="composite" presStyleCnt="0"/>
      <dgm:spPr/>
    </dgm:pt>
    <dgm:pt modelId="{5C0D13EC-9D26-4F1C-B1DC-D2A9A5DC6B8D}" type="pres">
      <dgm:prSet presAssocID="{E34685EA-A151-4F77-991B-BB9D0596BFE0}" presName="imgShp" presStyleLbl="fgImgPlace1" presStyleIdx="6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140FE8-2DC3-4A01-B3DE-4623B000E56E}" type="pres">
      <dgm:prSet presAssocID="{E34685EA-A151-4F77-991B-BB9D0596BFE0}" presName="txShp" presStyleLbl="node1" presStyleIdx="6" presStyleCnt="8" custScaleX="113955" custLinFactNeighborX="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8EA547-CA67-43E7-8CEA-D63EAF07B6FC}" type="pres">
      <dgm:prSet presAssocID="{EB764AF8-C025-480A-9E9D-6AFB00E961A8}" presName="spacing" presStyleCnt="0"/>
      <dgm:spPr/>
    </dgm:pt>
    <dgm:pt modelId="{6F5DC42F-4149-4E78-817E-90F96830CEB6}" type="pres">
      <dgm:prSet presAssocID="{5F2ECF42-D6BE-485A-ABDD-03B3BCEE80EC}" presName="composite" presStyleCnt="0"/>
      <dgm:spPr/>
    </dgm:pt>
    <dgm:pt modelId="{A7A8F386-E768-4DAB-BB8E-D411F3DF39AB}" type="pres">
      <dgm:prSet presAssocID="{5F2ECF42-D6BE-485A-ABDD-03B3BCEE80EC}" presName="imgShp" presStyleLbl="fgImgPlace1" presStyleIdx="7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50DD9BF-F8F3-46C3-B6CB-7F78EDB81347}" type="pres">
      <dgm:prSet presAssocID="{5F2ECF42-D6BE-485A-ABDD-03B3BCEE80EC}" presName="txShp" presStyleLbl="node1" presStyleIdx="7" presStyleCnt="8" custScaleX="115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FED4CD-8179-40F1-B1B8-F1C6007C0FBA}" type="presOf" srcId="{33761E28-B61B-4F57-818D-29E8F10FECC4}" destId="{B3976784-3399-45DE-B4BE-3B3401A689DA}" srcOrd="0" destOrd="0" presId="urn:microsoft.com/office/officeart/2005/8/layout/vList3#2"/>
    <dgm:cxn modelId="{B8EA0773-AF8E-46FA-9E5C-0B01421CBFF9}" srcId="{D6F81D9B-FC6D-4B63-A2BD-4891FE5A1F76}" destId="{33761E28-B61B-4F57-818D-29E8F10FECC4}" srcOrd="1" destOrd="0" parTransId="{00788F81-0445-40BD-A7E2-C4D4E990E97C}" sibTransId="{36EF422E-CD31-45B1-B756-B5B291331602}"/>
    <dgm:cxn modelId="{49773C4C-2FDB-4646-B4A6-53E753214CCC}" type="presOf" srcId="{3774E244-8388-4419-B8AF-68CE05D19D5F}" destId="{10AF46DE-9353-42E9-B85D-51506A22B2F8}" srcOrd="0" destOrd="0" presId="urn:microsoft.com/office/officeart/2005/8/layout/vList3#2"/>
    <dgm:cxn modelId="{FE6299CD-7E2A-4D31-A3FA-346798073AF1}" type="presOf" srcId="{D6F81D9B-FC6D-4B63-A2BD-4891FE5A1F76}" destId="{015D49ED-DA30-466D-BB32-AE65FE4E462D}" srcOrd="0" destOrd="0" presId="urn:microsoft.com/office/officeart/2005/8/layout/vList3#2"/>
    <dgm:cxn modelId="{3A7B36D5-AF14-42AF-81FF-0661121E4870}" type="presOf" srcId="{E34685EA-A151-4F77-991B-BB9D0596BFE0}" destId="{BA140FE8-2DC3-4A01-B3DE-4623B000E56E}" srcOrd="0" destOrd="0" presId="urn:microsoft.com/office/officeart/2005/8/layout/vList3#2"/>
    <dgm:cxn modelId="{C74BE160-952D-40E3-B118-6BB2170F1288}" srcId="{D6F81D9B-FC6D-4B63-A2BD-4891FE5A1F76}" destId="{E9773D0C-67E5-4758-9A5B-1C3DA9182419}" srcOrd="0" destOrd="0" parTransId="{EB6054C2-9B1F-48F4-9DB5-CCEDC50F0FFD}" sibTransId="{66EE839F-9FB9-4788-BAFC-5AE087C2C04B}"/>
    <dgm:cxn modelId="{43EDC0A9-3EA4-4C7B-877A-5A84AC7226EC}" srcId="{D6F81D9B-FC6D-4B63-A2BD-4891FE5A1F76}" destId="{5F2ECF42-D6BE-485A-ABDD-03B3BCEE80EC}" srcOrd="7" destOrd="0" parTransId="{7E35C5A8-B95B-408F-9AE7-43F8BC9AD128}" sibTransId="{0130E544-83FE-4F54-90A1-1BDB20D8E6F7}"/>
    <dgm:cxn modelId="{897D21EF-A7E8-4D6B-B879-1C670C4B1D1A}" srcId="{D6F81D9B-FC6D-4B63-A2BD-4891FE5A1F76}" destId="{E34685EA-A151-4F77-991B-BB9D0596BFE0}" srcOrd="6" destOrd="0" parTransId="{F8D4B740-27C9-411C-B018-C2C635745F75}" sibTransId="{EB764AF8-C025-480A-9E9D-6AFB00E961A8}"/>
    <dgm:cxn modelId="{D79A56EF-61C1-4B10-B171-FF7F709C6201}" srcId="{D6F81D9B-FC6D-4B63-A2BD-4891FE5A1F76}" destId="{30E72BBF-E12C-423F-9BBD-69D748478DF1}" srcOrd="3" destOrd="0" parTransId="{F25D3075-535E-488A-AC82-98CE9391768C}" sibTransId="{C47C03FA-67CC-4C37-AC61-5BACBEC5264E}"/>
    <dgm:cxn modelId="{C9E3E09A-B471-4AFF-AA5B-868FE2793DA3}" srcId="{D6F81D9B-FC6D-4B63-A2BD-4891FE5A1F76}" destId="{D3542BF0-0B9E-4C30-B579-E53E8505DFE4}" srcOrd="5" destOrd="0" parTransId="{5289B25A-C278-4C35-A9B1-F52621EE21A1}" sibTransId="{80FDE392-56EA-4EB0-A9DB-D86E91A1C164}"/>
    <dgm:cxn modelId="{2DC90D6D-B903-49CC-9AC1-7BB559EDDAAE}" type="presOf" srcId="{5F2ECF42-D6BE-485A-ABDD-03B3BCEE80EC}" destId="{950DD9BF-F8F3-46C3-B6CB-7F78EDB81347}" srcOrd="0" destOrd="0" presId="urn:microsoft.com/office/officeart/2005/8/layout/vList3#2"/>
    <dgm:cxn modelId="{270BB7B2-88BD-40F9-AFCD-C92A1910484D}" type="presOf" srcId="{30E72BBF-E12C-423F-9BBD-69D748478DF1}" destId="{07D4BEB2-30DB-4444-AAE9-F75B7E43091A}" srcOrd="0" destOrd="0" presId="urn:microsoft.com/office/officeart/2005/8/layout/vList3#2"/>
    <dgm:cxn modelId="{565785E3-A122-49C8-ADDE-8E138782DECB}" srcId="{D6F81D9B-FC6D-4B63-A2BD-4891FE5A1F76}" destId="{3774E244-8388-4419-B8AF-68CE05D19D5F}" srcOrd="4" destOrd="0" parTransId="{FAB5F7B7-9E4C-497A-8D99-85B7C87D08FF}" sibTransId="{63BF9382-AA26-496A-9269-BE667863CCDE}"/>
    <dgm:cxn modelId="{510AA59B-558B-4190-A29E-5CBF410F5CC0}" type="presOf" srcId="{4B928996-0CBB-49D3-ADB0-F515947504D3}" destId="{01FB7A98-B2AC-4EE6-ADF4-CDA1A8194F0B}" srcOrd="0" destOrd="0" presId="urn:microsoft.com/office/officeart/2005/8/layout/vList3#2"/>
    <dgm:cxn modelId="{4F68267E-0406-4DA4-97D8-725FF9E6F330}" type="presOf" srcId="{E9773D0C-67E5-4758-9A5B-1C3DA9182419}" destId="{D2130630-0C38-4535-B8F2-6860DEA82478}" srcOrd="0" destOrd="0" presId="urn:microsoft.com/office/officeart/2005/8/layout/vList3#2"/>
    <dgm:cxn modelId="{1C502245-45DA-4F0E-A7F9-A69A0DF50098}" type="presOf" srcId="{D3542BF0-0B9E-4C30-B579-E53E8505DFE4}" destId="{2817F641-8EB5-4687-BCB3-B17020CA9718}" srcOrd="0" destOrd="0" presId="urn:microsoft.com/office/officeart/2005/8/layout/vList3#2"/>
    <dgm:cxn modelId="{9BC4B443-E902-42AB-88AF-CE139503281D}" srcId="{D6F81D9B-FC6D-4B63-A2BD-4891FE5A1F76}" destId="{4B928996-0CBB-49D3-ADB0-F515947504D3}" srcOrd="2" destOrd="0" parTransId="{7AC785C9-ED16-4F6C-AFDA-DC237361771A}" sibTransId="{6270E0FE-2580-41B5-B080-A2287F315C5C}"/>
    <dgm:cxn modelId="{DEE962F9-EE46-45B6-8638-2F5ED6B27290}" type="presParOf" srcId="{015D49ED-DA30-466D-BB32-AE65FE4E462D}" destId="{E33ED4CA-6B57-4FA7-AA92-8B5F4E09DBB8}" srcOrd="0" destOrd="0" presId="urn:microsoft.com/office/officeart/2005/8/layout/vList3#2"/>
    <dgm:cxn modelId="{068863C6-BD88-4A5D-978A-874B1C059615}" type="presParOf" srcId="{E33ED4CA-6B57-4FA7-AA92-8B5F4E09DBB8}" destId="{AAC6369D-046C-47E3-9A0B-63EF314A6873}" srcOrd="0" destOrd="0" presId="urn:microsoft.com/office/officeart/2005/8/layout/vList3#2"/>
    <dgm:cxn modelId="{E42C8B75-2682-4894-9904-CC9664C60765}" type="presParOf" srcId="{E33ED4CA-6B57-4FA7-AA92-8B5F4E09DBB8}" destId="{D2130630-0C38-4535-B8F2-6860DEA82478}" srcOrd="1" destOrd="0" presId="urn:microsoft.com/office/officeart/2005/8/layout/vList3#2"/>
    <dgm:cxn modelId="{3B4DDF6F-2964-43EB-AF11-B38DB3E9B5B7}" type="presParOf" srcId="{015D49ED-DA30-466D-BB32-AE65FE4E462D}" destId="{23810F20-1F41-43EB-8B7E-93D73F29C8B5}" srcOrd="1" destOrd="0" presId="urn:microsoft.com/office/officeart/2005/8/layout/vList3#2"/>
    <dgm:cxn modelId="{536E1815-AE94-4FC8-BA85-F263A34BB9F7}" type="presParOf" srcId="{015D49ED-DA30-466D-BB32-AE65FE4E462D}" destId="{88B7FCEE-6B92-485B-A4B0-BD13120155BE}" srcOrd="2" destOrd="0" presId="urn:microsoft.com/office/officeart/2005/8/layout/vList3#2"/>
    <dgm:cxn modelId="{18E982FC-DFBC-45B4-BE07-5FD93CB578CB}" type="presParOf" srcId="{88B7FCEE-6B92-485B-A4B0-BD13120155BE}" destId="{5639A00A-E688-461C-AC77-EEDAC2860E6B}" srcOrd="0" destOrd="0" presId="urn:microsoft.com/office/officeart/2005/8/layout/vList3#2"/>
    <dgm:cxn modelId="{B6ADE8D5-300E-4441-9585-8130F5602471}" type="presParOf" srcId="{88B7FCEE-6B92-485B-A4B0-BD13120155BE}" destId="{B3976784-3399-45DE-B4BE-3B3401A689DA}" srcOrd="1" destOrd="0" presId="urn:microsoft.com/office/officeart/2005/8/layout/vList3#2"/>
    <dgm:cxn modelId="{7F2BCD26-7464-4EDA-88C5-B54ADA4823C7}" type="presParOf" srcId="{015D49ED-DA30-466D-BB32-AE65FE4E462D}" destId="{ADC88478-AC99-4383-AEC8-0E92806150A6}" srcOrd="3" destOrd="0" presId="urn:microsoft.com/office/officeart/2005/8/layout/vList3#2"/>
    <dgm:cxn modelId="{CFB89014-0EF4-4A1B-A09D-08FEFE8AF208}" type="presParOf" srcId="{015D49ED-DA30-466D-BB32-AE65FE4E462D}" destId="{21A882DA-3D4A-4310-98E0-82B246D6094D}" srcOrd="4" destOrd="0" presId="urn:microsoft.com/office/officeart/2005/8/layout/vList3#2"/>
    <dgm:cxn modelId="{AE77EB84-AD4A-443D-ADAF-149918B5CF3F}" type="presParOf" srcId="{21A882DA-3D4A-4310-98E0-82B246D6094D}" destId="{27BA2B92-E197-4669-89DE-88D2BB69ECA0}" srcOrd="0" destOrd="0" presId="urn:microsoft.com/office/officeart/2005/8/layout/vList3#2"/>
    <dgm:cxn modelId="{0AE2DBD5-2DAD-4243-BB7F-51F8641C994C}" type="presParOf" srcId="{21A882DA-3D4A-4310-98E0-82B246D6094D}" destId="{01FB7A98-B2AC-4EE6-ADF4-CDA1A8194F0B}" srcOrd="1" destOrd="0" presId="urn:microsoft.com/office/officeart/2005/8/layout/vList3#2"/>
    <dgm:cxn modelId="{17B862F1-1BC0-4E41-9772-C3971AA224D3}" type="presParOf" srcId="{015D49ED-DA30-466D-BB32-AE65FE4E462D}" destId="{EC253A52-DEB6-4E28-8813-DB7760E8A957}" srcOrd="5" destOrd="0" presId="urn:microsoft.com/office/officeart/2005/8/layout/vList3#2"/>
    <dgm:cxn modelId="{D1A78F22-7D95-4D2D-9A26-9783FC2D5BF2}" type="presParOf" srcId="{015D49ED-DA30-466D-BB32-AE65FE4E462D}" destId="{7CD2256F-CB77-4524-BEDB-3E1BBCCEA35B}" srcOrd="6" destOrd="0" presId="urn:microsoft.com/office/officeart/2005/8/layout/vList3#2"/>
    <dgm:cxn modelId="{8758D981-A5C5-414A-876C-6EAE9961EAC1}" type="presParOf" srcId="{7CD2256F-CB77-4524-BEDB-3E1BBCCEA35B}" destId="{AE0CB16F-F491-4B24-9DFF-C7B413311949}" srcOrd="0" destOrd="0" presId="urn:microsoft.com/office/officeart/2005/8/layout/vList3#2"/>
    <dgm:cxn modelId="{55F8B1C5-65E3-4E66-AC47-9AA646BB2976}" type="presParOf" srcId="{7CD2256F-CB77-4524-BEDB-3E1BBCCEA35B}" destId="{07D4BEB2-30DB-4444-AAE9-F75B7E43091A}" srcOrd="1" destOrd="0" presId="urn:microsoft.com/office/officeart/2005/8/layout/vList3#2"/>
    <dgm:cxn modelId="{8759A20D-157F-468F-9E71-C097DB0D5E4A}" type="presParOf" srcId="{015D49ED-DA30-466D-BB32-AE65FE4E462D}" destId="{FA687AC7-B325-41F0-A6EE-B304F6F8ADFB}" srcOrd="7" destOrd="0" presId="urn:microsoft.com/office/officeart/2005/8/layout/vList3#2"/>
    <dgm:cxn modelId="{5A88CADC-5EC6-4FD3-861D-B041FA349D2C}" type="presParOf" srcId="{015D49ED-DA30-466D-BB32-AE65FE4E462D}" destId="{48D1D959-753F-46DD-82EB-93526DA92C80}" srcOrd="8" destOrd="0" presId="urn:microsoft.com/office/officeart/2005/8/layout/vList3#2"/>
    <dgm:cxn modelId="{D5C220AE-7A28-41A7-A770-67C4DF787275}" type="presParOf" srcId="{48D1D959-753F-46DD-82EB-93526DA92C80}" destId="{ED22A67C-B347-4A1F-A9B5-43FA6FA4FC07}" srcOrd="0" destOrd="0" presId="urn:microsoft.com/office/officeart/2005/8/layout/vList3#2"/>
    <dgm:cxn modelId="{C45B0A3F-E366-41C0-B990-6416E15CBFD4}" type="presParOf" srcId="{48D1D959-753F-46DD-82EB-93526DA92C80}" destId="{10AF46DE-9353-42E9-B85D-51506A22B2F8}" srcOrd="1" destOrd="0" presId="urn:microsoft.com/office/officeart/2005/8/layout/vList3#2"/>
    <dgm:cxn modelId="{3BED36AF-9C87-4576-84B4-EF288D5E73E7}" type="presParOf" srcId="{015D49ED-DA30-466D-BB32-AE65FE4E462D}" destId="{75E6686A-6A50-4C0C-B618-198517006050}" srcOrd="9" destOrd="0" presId="urn:microsoft.com/office/officeart/2005/8/layout/vList3#2"/>
    <dgm:cxn modelId="{6CBBCD55-E80D-4F67-AA31-DB014EC29F42}" type="presParOf" srcId="{015D49ED-DA30-466D-BB32-AE65FE4E462D}" destId="{492A0850-14EC-4D0F-A036-3DC4508ABBC6}" srcOrd="10" destOrd="0" presId="urn:microsoft.com/office/officeart/2005/8/layout/vList3#2"/>
    <dgm:cxn modelId="{58D956A4-3394-42C9-B9FE-379CD4103A28}" type="presParOf" srcId="{492A0850-14EC-4D0F-A036-3DC4508ABBC6}" destId="{F24CFB8E-51CD-4325-97ED-9E2E337AEB62}" srcOrd="0" destOrd="0" presId="urn:microsoft.com/office/officeart/2005/8/layout/vList3#2"/>
    <dgm:cxn modelId="{F0BA9896-D106-46CD-BF3C-F5CF8EF05D5E}" type="presParOf" srcId="{492A0850-14EC-4D0F-A036-3DC4508ABBC6}" destId="{2817F641-8EB5-4687-BCB3-B17020CA9718}" srcOrd="1" destOrd="0" presId="urn:microsoft.com/office/officeart/2005/8/layout/vList3#2"/>
    <dgm:cxn modelId="{C2DFCC06-0580-49D0-BDC5-ECCC51B711AE}" type="presParOf" srcId="{015D49ED-DA30-466D-BB32-AE65FE4E462D}" destId="{A47EAD2E-E459-4DAB-A67C-3DCD1E587CAB}" srcOrd="11" destOrd="0" presId="urn:microsoft.com/office/officeart/2005/8/layout/vList3#2"/>
    <dgm:cxn modelId="{313D5764-1EC7-4225-AD31-0B18C46AB257}" type="presParOf" srcId="{015D49ED-DA30-466D-BB32-AE65FE4E462D}" destId="{B7EE4F08-EE1A-4099-8D96-4E09C6955AC8}" srcOrd="12" destOrd="0" presId="urn:microsoft.com/office/officeart/2005/8/layout/vList3#2"/>
    <dgm:cxn modelId="{B6E7FF2E-4395-48C6-A569-884C87260DC3}" type="presParOf" srcId="{B7EE4F08-EE1A-4099-8D96-4E09C6955AC8}" destId="{5C0D13EC-9D26-4F1C-B1DC-D2A9A5DC6B8D}" srcOrd="0" destOrd="0" presId="urn:microsoft.com/office/officeart/2005/8/layout/vList3#2"/>
    <dgm:cxn modelId="{E03B3E8E-3920-4E37-A906-183732E3EEA0}" type="presParOf" srcId="{B7EE4F08-EE1A-4099-8D96-4E09C6955AC8}" destId="{BA140FE8-2DC3-4A01-B3DE-4623B000E56E}" srcOrd="1" destOrd="0" presId="urn:microsoft.com/office/officeart/2005/8/layout/vList3#2"/>
    <dgm:cxn modelId="{E9DF2175-A4FC-43B2-93A0-F12CE26592D0}" type="presParOf" srcId="{015D49ED-DA30-466D-BB32-AE65FE4E462D}" destId="{068EA547-CA67-43E7-8CEA-D63EAF07B6FC}" srcOrd="13" destOrd="0" presId="urn:microsoft.com/office/officeart/2005/8/layout/vList3#2"/>
    <dgm:cxn modelId="{AA869AA2-BAD3-498B-9A6B-298D62DC0874}" type="presParOf" srcId="{015D49ED-DA30-466D-BB32-AE65FE4E462D}" destId="{6F5DC42F-4149-4E78-817E-90F96830CEB6}" srcOrd="14" destOrd="0" presId="urn:microsoft.com/office/officeart/2005/8/layout/vList3#2"/>
    <dgm:cxn modelId="{1EC4CC6C-C310-4551-BF47-40505C3C32AE}" type="presParOf" srcId="{6F5DC42F-4149-4E78-817E-90F96830CEB6}" destId="{A7A8F386-E768-4DAB-BB8E-D411F3DF39AB}" srcOrd="0" destOrd="0" presId="urn:microsoft.com/office/officeart/2005/8/layout/vList3#2"/>
    <dgm:cxn modelId="{7D576A17-5A20-4596-92D8-C42BF7B6E7DC}" type="presParOf" srcId="{6F5DC42F-4149-4E78-817E-90F96830CEB6}" destId="{950DD9BF-F8F3-46C3-B6CB-7F78EDB81347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F6D99E-48AD-4808-95B7-B914FC0B6051}" type="doc">
      <dgm:prSet loTypeId="urn:microsoft.com/office/officeart/2005/8/layout/vList2" loCatId="list" qsTypeId="urn:microsoft.com/office/officeart/2005/8/quickstyle/3d4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864CE65F-9086-4282-B61D-E458FE2F136C}">
      <dgm:prSet custT="1"/>
      <dgm:spPr>
        <a:solidFill>
          <a:schemeClr val="bg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800" b="1" dirty="0" smtClean="0">
              <a:latin typeface="Bookman Old Style" panose="02050604050505020204" pitchFamily="18" charset="0"/>
            </a:rPr>
            <a:t>Участвовать в реализации национальных, государственных и региональных программ по продвижению книги и чтения, поддержке позитивного образа читающего человека;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A72370A5-EFE8-49EC-8771-B59376DC0FBE}" type="parTrans" cxnId="{7E92E33E-D4DE-4855-B70D-CE08B01ADF4F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B06A46C1-7868-42B2-B0EA-7CC89736EDF7}" type="sibTrans" cxnId="{7E92E33E-D4DE-4855-B70D-CE08B01ADF4F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B2AC89CA-DEF3-46C4-A154-F4B03EE4146D}">
      <dgm:prSet custT="1"/>
      <dgm:spPr>
        <a:solidFill>
          <a:schemeClr val="bg2"/>
        </a:solidFill>
      </dgm:spPr>
      <dgm:t>
        <a:bodyPr/>
        <a:lstStyle/>
        <a:p>
          <a:pPr rtl="0"/>
          <a:r>
            <a:rPr lang="ru-RU" sz="1800" b="1" dirty="0" smtClean="0">
              <a:latin typeface="Bookman Old Style" panose="02050604050505020204" pitchFamily="18" charset="0"/>
            </a:rPr>
            <a:t>Укреплять социальное партнерство с различными учреждениями и организациями, СМИ, общественными объединениями, творческими союзами и отдельными личностями для совместной деятельности по повышению общественного статуса книги, чтения и библиотек ;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7FCC7BF4-EB97-4ECB-9643-2435639B8535}" type="parTrans" cxnId="{3E21AEE3-7649-4D27-BA56-E1FF795BC31F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ADA0AD97-0F4A-4BAB-B470-FD2B052FB286}" type="sibTrans" cxnId="{3E21AEE3-7649-4D27-BA56-E1FF795BC31F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9CF66717-41FB-47A8-B4C5-90AC785DF330}">
      <dgm:prSet custT="1"/>
      <dgm:spPr/>
      <dgm:t>
        <a:bodyPr/>
        <a:lstStyle/>
        <a:p>
          <a:pPr algn="just" rtl="0"/>
          <a:r>
            <a:rPr lang="ru-RU" sz="1800" b="1" dirty="0" smtClean="0">
              <a:latin typeface="Bookman Old Style" panose="02050604050505020204" pitchFamily="18" charset="0"/>
            </a:rPr>
            <a:t>Проводить мониторинг для улучшения ситуации в сфере чтения в Ленинградской области. Исследовать факторы, препятствующие процессу продвижения чтения, наполняя проекты конкретным содержанием.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7EAF73F7-6D2C-449E-9581-E2FB3EE97CD7}" type="parTrans" cxnId="{48E66CA3-9A89-4B76-B61D-A2AE44ABBE5D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F8DC89E0-4750-4C50-82A6-61E8476C88B8}" type="sibTrans" cxnId="{48E66CA3-9A89-4B76-B61D-A2AE44ABBE5D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7FA8B361-62FB-4A54-8CFE-A75CD6FF42CE}">
      <dgm:prSet custT="1"/>
      <dgm:spPr>
        <a:solidFill>
          <a:schemeClr val="bg2"/>
        </a:solidFill>
      </dgm:spPr>
      <dgm:t>
        <a:bodyPr/>
        <a:lstStyle/>
        <a:p>
          <a:pPr rtl="0"/>
          <a:r>
            <a:rPr lang="ru-RU" sz="1800" b="1" dirty="0" smtClean="0">
              <a:latin typeface="Bookman Old Style" panose="02050604050505020204" pitchFamily="18" charset="0"/>
            </a:rPr>
            <a:t>Изучать читательские интересы, запросы и уровень читательской компетентности различных социокультурных групп и слоев. 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955E2044-C6AB-4065-8E94-18CEF1F3C87C}" type="parTrans" cxnId="{55EF8920-3461-4FBB-B16C-DF9BEFD0E61C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F6B114ED-36A3-458E-BAB2-CBB94A3D261A}" type="sibTrans" cxnId="{55EF8920-3461-4FBB-B16C-DF9BEFD0E61C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B96EDF23-447D-4DC1-8565-B8597DA6C314}">
      <dgm:prSet custT="1"/>
      <dgm:spPr/>
      <dgm:t>
        <a:bodyPr/>
        <a:lstStyle/>
        <a:p>
          <a:pPr rtl="0"/>
          <a:r>
            <a:rPr lang="ru-RU" sz="1800" b="1" dirty="0" smtClean="0">
              <a:latin typeface="Bookman Old Style" panose="02050604050505020204" pitchFamily="18" charset="0"/>
            </a:rPr>
            <a:t>Использовать инновационные формы  работы с различными группами читателей. К чтению – через досуг и общение 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FCFCB2E2-B379-4FCB-B246-774B71E72ED3}" type="parTrans" cxnId="{4E04BF04-C8DF-4E22-B28C-C3A9B3174EDD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050B8359-3255-44AD-A010-D4571D0E70CC}" type="sibTrans" cxnId="{4E04BF04-C8DF-4E22-B28C-C3A9B3174EDD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5AA7741D-62E2-4584-8446-DB72D968DF8C}">
      <dgm:prSet custT="1"/>
      <dgm:spPr/>
      <dgm:t>
        <a:bodyPr/>
        <a:lstStyle/>
        <a:p>
          <a:pPr rtl="0"/>
          <a:r>
            <a:rPr lang="ru-RU" sz="1800" b="1" dirty="0" smtClean="0">
              <a:latin typeface="Bookman Old Style" panose="02050604050505020204" pitchFamily="18" charset="0"/>
            </a:rPr>
            <a:t>Развивать навигацию в современном литературном потоке, продвигать чтение в виртуальном пространстве 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8B8D82D7-342E-43C0-BE2D-61C2F84C0751}" type="parTrans" cxnId="{5B608763-9A11-455B-830D-2164D647D47A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A91CD88F-9778-4686-9A22-95B40C126E35}" type="sibTrans" cxnId="{5B608763-9A11-455B-830D-2164D647D47A}">
      <dgm:prSet/>
      <dgm:spPr/>
      <dgm:t>
        <a:bodyPr/>
        <a:lstStyle/>
        <a:p>
          <a:endParaRPr lang="ru-RU" sz="1400" b="0">
            <a:latin typeface="Franklin Gothic Heavy" panose="020B0903020102020204" pitchFamily="34" charset="0"/>
          </a:endParaRPr>
        </a:p>
      </dgm:t>
    </dgm:pt>
    <dgm:pt modelId="{EDA3DF36-4BA7-4230-8223-DFA83E54731E}" type="pres">
      <dgm:prSet presAssocID="{44F6D99E-48AD-4808-95B7-B914FC0B60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E7FE7F-9A0D-4297-931A-C986C4ADAE78}" type="pres">
      <dgm:prSet presAssocID="{864CE65F-9086-4282-B61D-E458FE2F136C}" presName="parentText" presStyleLbl="node1" presStyleIdx="0" presStyleCnt="6" custLinFactY="-64260" custLinFactNeighborX="-123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2E2C-7BC7-4E95-AF5F-682792943661}" type="pres">
      <dgm:prSet presAssocID="{B06A46C1-7868-42B2-B0EA-7CC89736EDF7}" presName="spacer" presStyleCnt="0"/>
      <dgm:spPr/>
    </dgm:pt>
    <dgm:pt modelId="{7E96AF01-3894-49EE-82CF-252E7274A15F}" type="pres">
      <dgm:prSet presAssocID="{B2AC89CA-DEF3-46C4-A154-F4B03EE4146D}" presName="parentText" presStyleLbl="node1" presStyleIdx="1" presStyleCnt="6" custScaleY="132899" custLinFactY="-2197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22822-ECBC-4282-8F04-0495924027DD}" type="pres">
      <dgm:prSet presAssocID="{ADA0AD97-0F4A-4BAB-B470-FD2B052FB286}" presName="spacer" presStyleCnt="0"/>
      <dgm:spPr/>
    </dgm:pt>
    <dgm:pt modelId="{96F7A397-8120-4558-A8A6-57523328527C}" type="pres">
      <dgm:prSet presAssocID="{9CF66717-41FB-47A8-B4C5-90AC785DF330}" presName="parentText" presStyleLbl="node1" presStyleIdx="2" presStyleCnt="6" custScaleY="119219" custLinFactY="-2037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93C75-60B7-4557-9D92-ACE3D861B139}" type="pres">
      <dgm:prSet presAssocID="{F8DC89E0-4750-4C50-82A6-61E8476C88B8}" presName="spacer" presStyleCnt="0"/>
      <dgm:spPr/>
    </dgm:pt>
    <dgm:pt modelId="{F9382562-8626-46B7-AD8C-64ECAB878E82}" type="pres">
      <dgm:prSet presAssocID="{7FA8B361-62FB-4A54-8CFE-A75CD6FF42CE}" presName="parentText" presStyleLbl="node1" presStyleIdx="3" presStyleCnt="6" custScaleY="94769" custLinFactY="-1310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E60BC-DEA6-4368-B36A-9AF59B2A8DB7}" type="pres">
      <dgm:prSet presAssocID="{F6B114ED-36A3-458E-BAB2-CBB94A3D261A}" presName="spacer" presStyleCnt="0"/>
      <dgm:spPr/>
    </dgm:pt>
    <dgm:pt modelId="{4A74B3ED-6F9E-4A64-B8C7-0454F90911F2}" type="pres">
      <dgm:prSet presAssocID="{B96EDF23-447D-4DC1-8565-B8597DA6C314}" presName="parentText" presStyleLbl="node1" presStyleIdx="4" presStyleCnt="6" custScaleY="70929" custLinFactY="-743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E244B-141A-4DCC-ADB4-BEEE9A182ABF}" type="pres">
      <dgm:prSet presAssocID="{050B8359-3255-44AD-A010-D4571D0E70CC}" presName="spacer" presStyleCnt="0"/>
      <dgm:spPr/>
    </dgm:pt>
    <dgm:pt modelId="{D522D4E9-081C-405D-86CE-96F94A2F520A}" type="pres">
      <dgm:prSet presAssocID="{5AA7741D-62E2-4584-8446-DB72D968DF8C}" presName="parentText" presStyleLbl="node1" presStyleIdx="5" presStyleCnt="6" custScaleY="787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608763-9A11-455B-830D-2164D647D47A}" srcId="{44F6D99E-48AD-4808-95B7-B914FC0B6051}" destId="{5AA7741D-62E2-4584-8446-DB72D968DF8C}" srcOrd="5" destOrd="0" parTransId="{8B8D82D7-342E-43C0-BE2D-61C2F84C0751}" sibTransId="{A91CD88F-9778-4686-9A22-95B40C126E35}"/>
    <dgm:cxn modelId="{7E92E33E-D4DE-4855-B70D-CE08B01ADF4F}" srcId="{44F6D99E-48AD-4808-95B7-B914FC0B6051}" destId="{864CE65F-9086-4282-B61D-E458FE2F136C}" srcOrd="0" destOrd="0" parTransId="{A72370A5-EFE8-49EC-8771-B59376DC0FBE}" sibTransId="{B06A46C1-7868-42B2-B0EA-7CC89736EDF7}"/>
    <dgm:cxn modelId="{4E04BF04-C8DF-4E22-B28C-C3A9B3174EDD}" srcId="{44F6D99E-48AD-4808-95B7-B914FC0B6051}" destId="{B96EDF23-447D-4DC1-8565-B8597DA6C314}" srcOrd="4" destOrd="0" parTransId="{FCFCB2E2-B379-4FCB-B246-774B71E72ED3}" sibTransId="{050B8359-3255-44AD-A010-D4571D0E70CC}"/>
    <dgm:cxn modelId="{8A4A167F-FA5F-425E-B97C-FE49540E1053}" type="presOf" srcId="{7FA8B361-62FB-4A54-8CFE-A75CD6FF42CE}" destId="{F9382562-8626-46B7-AD8C-64ECAB878E82}" srcOrd="0" destOrd="0" presId="urn:microsoft.com/office/officeart/2005/8/layout/vList2"/>
    <dgm:cxn modelId="{4E0CE912-42E1-412E-B059-E0F9ABAF8666}" type="presOf" srcId="{B96EDF23-447D-4DC1-8565-B8597DA6C314}" destId="{4A74B3ED-6F9E-4A64-B8C7-0454F90911F2}" srcOrd="0" destOrd="0" presId="urn:microsoft.com/office/officeart/2005/8/layout/vList2"/>
    <dgm:cxn modelId="{97C0DC23-41B2-4D42-8D01-231A68FB9CEC}" type="presOf" srcId="{5AA7741D-62E2-4584-8446-DB72D968DF8C}" destId="{D522D4E9-081C-405D-86CE-96F94A2F520A}" srcOrd="0" destOrd="0" presId="urn:microsoft.com/office/officeart/2005/8/layout/vList2"/>
    <dgm:cxn modelId="{5FDAA56E-E8FB-4FE8-ADE5-A14CDABA9A68}" type="presOf" srcId="{9CF66717-41FB-47A8-B4C5-90AC785DF330}" destId="{96F7A397-8120-4558-A8A6-57523328527C}" srcOrd="0" destOrd="0" presId="urn:microsoft.com/office/officeart/2005/8/layout/vList2"/>
    <dgm:cxn modelId="{3785C1BB-DB0F-49F8-83E4-6B036A3E22E3}" type="presOf" srcId="{864CE65F-9086-4282-B61D-E458FE2F136C}" destId="{A0E7FE7F-9A0D-4297-931A-C986C4ADAE78}" srcOrd="0" destOrd="0" presId="urn:microsoft.com/office/officeart/2005/8/layout/vList2"/>
    <dgm:cxn modelId="{8B8B5F7F-E0A3-45D4-A604-7AC00EE75829}" type="presOf" srcId="{B2AC89CA-DEF3-46C4-A154-F4B03EE4146D}" destId="{7E96AF01-3894-49EE-82CF-252E7274A15F}" srcOrd="0" destOrd="0" presId="urn:microsoft.com/office/officeart/2005/8/layout/vList2"/>
    <dgm:cxn modelId="{3E21AEE3-7649-4D27-BA56-E1FF795BC31F}" srcId="{44F6D99E-48AD-4808-95B7-B914FC0B6051}" destId="{B2AC89CA-DEF3-46C4-A154-F4B03EE4146D}" srcOrd="1" destOrd="0" parTransId="{7FCC7BF4-EB97-4ECB-9643-2435639B8535}" sibTransId="{ADA0AD97-0F4A-4BAB-B470-FD2B052FB286}"/>
    <dgm:cxn modelId="{48E66CA3-9A89-4B76-B61D-A2AE44ABBE5D}" srcId="{44F6D99E-48AD-4808-95B7-B914FC0B6051}" destId="{9CF66717-41FB-47A8-B4C5-90AC785DF330}" srcOrd="2" destOrd="0" parTransId="{7EAF73F7-6D2C-449E-9581-E2FB3EE97CD7}" sibTransId="{F8DC89E0-4750-4C50-82A6-61E8476C88B8}"/>
    <dgm:cxn modelId="{55EF8920-3461-4FBB-B16C-DF9BEFD0E61C}" srcId="{44F6D99E-48AD-4808-95B7-B914FC0B6051}" destId="{7FA8B361-62FB-4A54-8CFE-A75CD6FF42CE}" srcOrd="3" destOrd="0" parTransId="{955E2044-C6AB-4065-8E94-18CEF1F3C87C}" sibTransId="{F6B114ED-36A3-458E-BAB2-CBB94A3D261A}"/>
    <dgm:cxn modelId="{E0FCE218-F020-43B7-8B1E-87D62F9B87BC}" type="presOf" srcId="{44F6D99E-48AD-4808-95B7-B914FC0B6051}" destId="{EDA3DF36-4BA7-4230-8223-DFA83E54731E}" srcOrd="0" destOrd="0" presId="urn:microsoft.com/office/officeart/2005/8/layout/vList2"/>
    <dgm:cxn modelId="{22E7CB59-81FE-4C07-B852-997711FA5652}" type="presParOf" srcId="{EDA3DF36-4BA7-4230-8223-DFA83E54731E}" destId="{A0E7FE7F-9A0D-4297-931A-C986C4ADAE78}" srcOrd="0" destOrd="0" presId="urn:microsoft.com/office/officeart/2005/8/layout/vList2"/>
    <dgm:cxn modelId="{F18C78C6-3284-4CBB-8484-1E4E8DED9B1B}" type="presParOf" srcId="{EDA3DF36-4BA7-4230-8223-DFA83E54731E}" destId="{28252E2C-7BC7-4E95-AF5F-682792943661}" srcOrd="1" destOrd="0" presId="urn:microsoft.com/office/officeart/2005/8/layout/vList2"/>
    <dgm:cxn modelId="{287CBEA4-B03A-48A5-8E66-A89E476A8D65}" type="presParOf" srcId="{EDA3DF36-4BA7-4230-8223-DFA83E54731E}" destId="{7E96AF01-3894-49EE-82CF-252E7274A15F}" srcOrd="2" destOrd="0" presId="urn:microsoft.com/office/officeart/2005/8/layout/vList2"/>
    <dgm:cxn modelId="{E1567D87-D75C-4DE5-85E8-5DC2D1495C11}" type="presParOf" srcId="{EDA3DF36-4BA7-4230-8223-DFA83E54731E}" destId="{EE722822-ECBC-4282-8F04-0495924027DD}" srcOrd="3" destOrd="0" presId="urn:microsoft.com/office/officeart/2005/8/layout/vList2"/>
    <dgm:cxn modelId="{5289516D-8881-4E5F-A235-DD345420D26C}" type="presParOf" srcId="{EDA3DF36-4BA7-4230-8223-DFA83E54731E}" destId="{96F7A397-8120-4558-A8A6-57523328527C}" srcOrd="4" destOrd="0" presId="urn:microsoft.com/office/officeart/2005/8/layout/vList2"/>
    <dgm:cxn modelId="{887F465B-35B8-49D2-B361-21E23C2C4A5E}" type="presParOf" srcId="{EDA3DF36-4BA7-4230-8223-DFA83E54731E}" destId="{05093C75-60B7-4557-9D92-ACE3D861B139}" srcOrd="5" destOrd="0" presId="urn:microsoft.com/office/officeart/2005/8/layout/vList2"/>
    <dgm:cxn modelId="{2CE8CDC9-FDEE-48E7-B1EB-DA8616B9A901}" type="presParOf" srcId="{EDA3DF36-4BA7-4230-8223-DFA83E54731E}" destId="{F9382562-8626-46B7-AD8C-64ECAB878E82}" srcOrd="6" destOrd="0" presId="urn:microsoft.com/office/officeart/2005/8/layout/vList2"/>
    <dgm:cxn modelId="{89107D93-BDBF-4BAF-AA58-495372CB79CE}" type="presParOf" srcId="{EDA3DF36-4BA7-4230-8223-DFA83E54731E}" destId="{757E60BC-DEA6-4368-B36A-9AF59B2A8DB7}" srcOrd="7" destOrd="0" presId="urn:microsoft.com/office/officeart/2005/8/layout/vList2"/>
    <dgm:cxn modelId="{DAFB3EA5-8A2C-4760-8487-3F0D3F4B7B4D}" type="presParOf" srcId="{EDA3DF36-4BA7-4230-8223-DFA83E54731E}" destId="{4A74B3ED-6F9E-4A64-B8C7-0454F90911F2}" srcOrd="8" destOrd="0" presId="urn:microsoft.com/office/officeart/2005/8/layout/vList2"/>
    <dgm:cxn modelId="{77C76F75-8FBE-4106-A109-A83DFFBE191A}" type="presParOf" srcId="{EDA3DF36-4BA7-4230-8223-DFA83E54731E}" destId="{071E244B-141A-4DCC-ADB4-BEEE9A182ABF}" srcOrd="9" destOrd="0" presId="urn:microsoft.com/office/officeart/2005/8/layout/vList2"/>
    <dgm:cxn modelId="{D89A765B-16AE-40EB-895C-E284CA8162ED}" type="presParOf" srcId="{EDA3DF36-4BA7-4230-8223-DFA83E54731E}" destId="{D522D4E9-081C-405D-86CE-96F94A2F520A}" srcOrd="10" destOrd="0" presId="urn:microsoft.com/office/officeart/2005/8/layout/vList2"/>
  </dgm:cxnLst>
  <dgm:bg>
    <a:solidFill>
      <a:schemeClr val="bg2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2B97-40E2-456B-AF71-FCD3381C4529}">
      <dsp:nvSpPr>
        <dsp:cNvPr id="0" name=""/>
        <dsp:cNvSpPr/>
      </dsp:nvSpPr>
      <dsp:spPr>
        <a:xfrm>
          <a:off x="0" y="0"/>
          <a:ext cx="8858312" cy="974182"/>
        </a:xfrm>
        <a:prstGeom prst="roundRect">
          <a:avLst>
            <a:gd name="adj" fmla="val 10000"/>
          </a:avLst>
        </a:prstGeom>
        <a:solidFill>
          <a:schemeClr val="tx2">
            <a:lumMod val="90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П</a:t>
          </a:r>
          <a:r>
            <a:rPr lang="ru-RU" sz="2800" b="1" kern="1200" dirty="0" smtClean="0"/>
            <a:t>овышение статуса книги и чтения в Ленинградской  области </a:t>
          </a:r>
          <a:endParaRPr lang="ru-RU" sz="2800" b="1" kern="1200" dirty="0"/>
        </a:p>
      </dsp:txBody>
      <dsp:txXfrm>
        <a:off x="1869080" y="0"/>
        <a:ext cx="6989231" cy="974182"/>
      </dsp:txXfrm>
    </dsp:sp>
    <dsp:sp modelId="{EA2FD96D-3A9C-46EC-BD72-87DB26610E3F}">
      <dsp:nvSpPr>
        <dsp:cNvPr id="0" name=""/>
        <dsp:cNvSpPr/>
      </dsp:nvSpPr>
      <dsp:spPr>
        <a:xfrm>
          <a:off x="77628" y="76290"/>
          <a:ext cx="1771662" cy="7793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62F231-BAAB-443D-995E-C36F61462D0F}">
      <dsp:nvSpPr>
        <dsp:cNvPr id="0" name=""/>
        <dsp:cNvSpPr/>
      </dsp:nvSpPr>
      <dsp:spPr>
        <a:xfrm>
          <a:off x="0" y="1071600"/>
          <a:ext cx="8858312" cy="97418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Знакомство с лучшими образцами отечественной литературы </a:t>
          </a:r>
          <a:endParaRPr lang="ru-RU" sz="2800" b="1" kern="1200" dirty="0"/>
        </a:p>
      </dsp:txBody>
      <dsp:txXfrm>
        <a:off x="1869080" y="1071600"/>
        <a:ext cx="6989231" cy="974182"/>
      </dsp:txXfrm>
    </dsp:sp>
    <dsp:sp modelId="{CD80ED04-74CB-41F1-9B4D-BCFF2F9471F3}">
      <dsp:nvSpPr>
        <dsp:cNvPr id="0" name=""/>
        <dsp:cNvSpPr/>
      </dsp:nvSpPr>
      <dsp:spPr>
        <a:xfrm>
          <a:off x="97418" y="1169018"/>
          <a:ext cx="1771662" cy="7793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0BBA1D-7627-4928-B6C0-09DBF21788B7}">
      <dsp:nvSpPr>
        <dsp:cNvPr id="0" name=""/>
        <dsp:cNvSpPr/>
      </dsp:nvSpPr>
      <dsp:spPr>
        <a:xfrm>
          <a:off x="0" y="2143200"/>
          <a:ext cx="8858312" cy="974182"/>
        </a:xfrm>
        <a:prstGeom prst="roundRect">
          <a:avLst>
            <a:gd name="adj" fmla="val 10000"/>
          </a:avLst>
        </a:prstGeom>
        <a:solidFill>
          <a:schemeClr val="tx1">
            <a:lumMod val="5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Создание позитивного образа читающего человека </a:t>
          </a:r>
          <a:endParaRPr lang="ru-RU" sz="2800" b="1" kern="1200" dirty="0"/>
        </a:p>
      </dsp:txBody>
      <dsp:txXfrm>
        <a:off x="1869080" y="2143200"/>
        <a:ext cx="6989231" cy="974182"/>
      </dsp:txXfrm>
    </dsp:sp>
    <dsp:sp modelId="{43EA0293-BF66-448A-BAD8-5216A944E090}">
      <dsp:nvSpPr>
        <dsp:cNvPr id="0" name=""/>
        <dsp:cNvSpPr/>
      </dsp:nvSpPr>
      <dsp:spPr>
        <a:xfrm>
          <a:off x="97418" y="2240618"/>
          <a:ext cx="1771662" cy="7793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E63639-3985-4C0A-AA72-996B3456ED9A}">
      <dsp:nvSpPr>
        <dsp:cNvPr id="0" name=""/>
        <dsp:cNvSpPr/>
      </dsp:nvSpPr>
      <dsp:spPr>
        <a:xfrm>
          <a:off x="0" y="3214800"/>
          <a:ext cx="8858312" cy="97418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Превращение процесса чтения во внутреннюю потребность каждого жителя</a:t>
          </a:r>
          <a:endParaRPr lang="ru-RU" sz="2800" b="1" kern="1200" dirty="0"/>
        </a:p>
      </dsp:txBody>
      <dsp:txXfrm>
        <a:off x="1869080" y="3214800"/>
        <a:ext cx="6989231" cy="974182"/>
      </dsp:txXfrm>
    </dsp:sp>
    <dsp:sp modelId="{DBEE22DB-6B48-445C-B27D-5414BF3E0765}">
      <dsp:nvSpPr>
        <dsp:cNvPr id="0" name=""/>
        <dsp:cNvSpPr/>
      </dsp:nvSpPr>
      <dsp:spPr>
        <a:xfrm>
          <a:off x="97418" y="3312219"/>
          <a:ext cx="1771662" cy="7793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A56C8F8-C575-4FF5-91D5-3D067878EAE2}">
      <dsp:nvSpPr>
        <dsp:cNvPr id="0" name=""/>
        <dsp:cNvSpPr/>
      </dsp:nvSpPr>
      <dsp:spPr>
        <a:xfrm>
          <a:off x="0" y="4286401"/>
          <a:ext cx="8858312" cy="974182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solidFill>
            <a:srgbClr val="0033CC"/>
          </a:solidFill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Сделать чтение полезным, модным и престижным </a:t>
          </a:r>
          <a:endParaRPr lang="ru-RU" sz="2800" b="1" kern="1200" dirty="0"/>
        </a:p>
      </dsp:txBody>
      <dsp:txXfrm>
        <a:off x="1869080" y="4286401"/>
        <a:ext cx="6989231" cy="974182"/>
      </dsp:txXfrm>
    </dsp:sp>
    <dsp:sp modelId="{6048699F-6513-48B8-9313-F61EE19A0ECB}">
      <dsp:nvSpPr>
        <dsp:cNvPr id="0" name=""/>
        <dsp:cNvSpPr/>
      </dsp:nvSpPr>
      <dsp:spPr>
        <a:xfrm>
          <a:off x="97418" y="4383819"/>
          <a:ext cx="1771662" cy="7793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30630-0C38-4535-B8F2-6860DEA82478}">
      <dsp:nvSpPr>
        <dsp:cNvPr id="0" name=""/>
        <dsp:cNvSpPr/>
      </dsp:nvSpPr>
      <dsp:spPr>
        <a:xfrm rot="10800000">
          <a:off x="1095534" y="2500"/>
          <a:ext cx="7306142" cy="741602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03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    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Переход от разовых акций к программной деятельности, к масштабным региональным</a:t>
          </a:r>
        </a:p>
        <a:p>
          <a:pPr lvl="0" algn="ctr" defTabSz="711200" rtl="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читательским мероприятиям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80934" y="2500"/>
        <a:ext cx="7120742" cy="741602"/>
      </dsp:txXfrm>
    </dsp:sp>
    <dsp:sp modelId="{AAC6369D-046C-47E3-9A0B-63EF314A6873}">
      <dsp:nvSpPr>
        <dsp:cNvPr id="0" name=""/>
        <dsp:cNvSpPr/>
      </dsp:nvSpPr>
      <dsp:spPr>
        <a:xfrm>
          <a:off x="1368049" y="149890"/>
          <a:ext cx="446821" cy="446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3976784-3399-45DE-B4BE-3B3401A689DA}">
      <dsp:nvSpPr>
        <dsp:cNvPr id="0" name=""/>
        <dsp:cNvSpPr/>
      </dsp:nvSpPr>
      <dsp:spPr>
        <a:xfrm rot="10800000">
          <a:off x="1021009" y="877481"/>
          <a:ext cx="7459235" cy="446821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036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Сделано выездов - 84</a:t>
          </a:r>
          <a:endParaRPr lang="ru-RU" sz="2100" kern="1200" dirty="0"/>
        </a:p>
      </dsp:txBody>
      <dsp:txXfrm rot="10800000">
        <a:off x="1132714" y="877481"/>
        <a:ext cx="7347530" cy="446821"/>
      </dsp:txXfrm>
    </dsp:sp>
    <dsp:sp modelId="{5639A00A-E688-461C-AC77-EEDAC2860E6B}">
      <dsp:nvSpPr>
        <dsp:cNvPr id="0" name=""/>
        <dsp:cNvSpPr/>
      </dsp:nvSpPr>
      <dsp:spPr>
        <a:xfrm>
          <a:off x="1368049" y="877481"/>
          <a:ext cx="446821" cy="446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1FB7A98-B2AC-4EE6-ADF4-CDA1A8194F0B}">
      <dsp:nvSpPr>
        <dsp:cNvPr id="0" name=""/>
        <dsp:cNvSpPr/>
      </dsp:nvSpPr>
      <dsp:spPr>
        <a:xfrm rot="10800000">
          <a:off x="1021104" y="1457682"/>
          <a:ext cx="7459172" cy="446821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036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Проведено встреч - 98</a:t>
          </a:r>
          <a:endParaRPr lang="ru-RU" sz="2100" kern="1200" dirty="0"/>
        </a:p>
      </dsp:txBody>
      <dsp:txXfrm rot="10800000">
        <a:off x="1132809" y="1457682"/>
        <a:ext cx="7347467" cy="446821"/>
      </dsp:txXfrm>
    </dsp:sp>
    <dsp:sp modelId="{27BA2B92-E197-4669-89DE-88D2BB69ECA0}">
      <dsp:nvSpPr>
        <dsp:cNvPr id="0" name=""/>
        <dsp:cNvSpPr/>
      </dsp:nvSpPr>
      <dsp:spPr>
        <a:xfrm>
          <a:off x="1368049" y="1457682"/>
          <a:ext cx="446821" cy="446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D4BEB2-30DB-4444-AAE9-F75B7E43091A}">
      <dsp:nvSpPr>
        <dsp:cNvPr id="0" name=""/>
        <dsp:cNvSpPr/>
      </dsp:nvSpPr>
      <dsp:spPr>
        <a:xfrm rot="10800000">
          <a:off x="1174165" y="2037882"/>
          <a:ext cx="7306079" cy="446821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036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itchFamily="34" charset="0"/>
            </a:rPr>
            <a:t>Акции, масштабные мероприятия:</a:t>
          </a:r>
          <a:endParaRPr lang="ru-RU" sz="2400" kern="1200" dirty="0">
            <a:latin typeface="Arial Black" pitchFamily="34" charset="0"/>
          </a:endParaRPr>
        </a:p>
      </dsp:txBody>
      <dsp:txXfrm rot="10800000">
        <a:off x="1285870" y="2037882"/>
        <a:ext cx="7194374" cy="446821"/>
      </dsp:txXfrm>
    </dsp:sp>
    <dsp:sp modelId="{AE0CB16F-F491-4B24-9DFF-C7B413311949}">
      <dsp:nvSpPr>
        <dsp:cNvPr id="0" name=""/>
        <dsp:cNvSpPr/>
      </dsp:nvSpPr>
      <dsp:spPr>
        <a:xfrm>
          <a:off x="1368049" y="2037882"/>
          <a:ext cx="446821" cy="446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AF46DE-9353-42E9-B85D-51506A22B2F8}">
      <dsp:nvSpPr>
        <dsp:cNvPr id="0" name=""/>
        <dsp:cNvSpPr/>
      </dsp:nvSpPr>
      <dsp:spPr>
        <a:xfrm rot="10800000">
          <a:off x="1072061" y="2618083"/>
          <a:ext cx="7357131" cy="446821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036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4 праздника чтения в Тихвине</a:t>
          </a:r>
          <a:endParaRPr lang="ru-RU" sz="2100" kern="1200" dirty="0"/>
        </a:p>
      </dsp:txBody>
      <dsp:txXfrm rot="10800000">
        <a:off x="1183766" y="2618083"/>
        <a:ext cx="7245426" cy="446821"/>
      </dsp:txXfrm>
    </dsp:sp>
    <dsp:sp modelId="{ED22A67C-B347-4A1F-A9B5-43FA6FA4FC07}">
      <dsp:nvSpPr>
        <dsp:cNvPr id="0" name=""/>
        <dsp:cNvSpPr/>
      </dsp:nvSpPr>
      <dsp:spPr>
        <a:xfrm>
          <a:off x="1368049" y="2618083"/>
          <a:ext cx="446821" cy="446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17F641-8EB5-4687-BCB3-B17020CA9718}">
      <dsp:nvSpPr>
        <dsp:cNvPr id="0" name=""/>
        <dsp:cNvSpPr/>
      </dsp:nvSpPr>
      <dsp:spPr>
        <a:xfrm rot="10800000">
          <a:off x="1201650" y="3198283"/>
          <a:ext cx="7200057" cy="446821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036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3 праздник чтения в </a:t>
          </a:r>
          <a:r>
            <a:rPr lang="ru-RU" sz="2100" kern="1200" dirty="0" err="1" smtClean="0"/>
            <a:t>Сланцевском</a:t>
          </a:r>
          <a:r>
            <a:rPr lang="ru-RU" sz="2100" kern="1200" dirty="0" smtClean="0"/>
            <a:t> районе </a:t>
          </a:r>
          <a:endParaRPr lang="ru-RU" sz="2100" kern="1200" dirty="0"/>
        </a:p>
      </dsp:txBody>
      <dsp:txXfrm rot="10800000">
        <a:off x="1313355" y="3198283"/>
        <a:ext cx="7088352" cy="446821"/>
      </dsp:txXfrm>
    </dsp:sp>
    <dsp:sp modelId="{F24CFB8E-51CD-4325-97ED-9E2E337AEB62}">
      <dsp:nvSpPr>
        <dsp:cNvPr id="0" name=""/>
        <dsp:cNvSpPr/>
      </dsp:nvSpPr>
      <dsp:spPr>
        <a:xfrm>
          <a:off x="1368049" y="3198283"/>
          <a:ext cx="446821" cy="446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140FE8-2DC3-4A01-B3DE-4623B000E56E}">
      <dsp:nvSpPr>
        <dsp:cNvPr id="0" name=""/>
        <dsp:cNvSpPr/>
      </dsp:nvSpPr>
      <dsp:spPr>
        <a:xfrm rot="10800000">
          <a:off x="1201650" y="3778484"/>
          <a:ext cx="7200057" cy="446821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036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Библиотеки области получили в дар 2530 книг</a:t>
          </a:r>
          <a:endParaRPr lang="ru-RU" sz="2100" kern="1200" dirty="0"/>
        </a:p>
      </dsp:txBody>
      <dsp:txXfrm rot="10800000">
        <a:off x="1313355" y="3778484"/>
        <a:ext cx="7088352" cy="446821"/>
      </dsp:txXfrm>
    </dsp:sp>
    <dsp:sp modelId="{5C0D13EC-9D26-4F1C-B1DC-D2A9A5DC6B8D}">
      <dsp:nvSpPr>
        <dsp:cNvPr id="0" name=""/>
        <dsp:cNvSpPr/>
      </dsp:nvSpPr>
      <dsp:spPr>
        <a:xfrm>
          <a:off x="1368049" y="3778484"/>
          <a:ext cx="446821" cy="446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0DD9BF-F8F3-46C3-B6CB-7F78EDB81347}">
      <dsp:nvSpPr>
        <dsp:cNvPr id="0" name=""/>
        <dsp:cNvSpPr/>
      </dsp:nvSpPr>
      <dsp:spPr>
        <a:xfrm rot="10800000">
          <a:off x="1099546" y="4358684"/>
          <a:ext cx="7302161" cy="446821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7036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Посетили мероприятия  - 4687 человек </a:t>
          </a:r>
          <a:endParaRPr lang="ru-RU" sz="2100" kern="1200" dirty="0"/>
        </a:p>
      </dsp:txBody>
      <dsp:txXfrm rot="10800000">
        <a:off x="1211251" y="4358684"/>
        <a:ext cx="7190456" cy="446821"/>
      </dsp:txXfrm>
    </dsp:sp>
    <dsp:sp modelId="{A7A8F386-E768-4DAB-BB8E-D411F3DF39AB}">
      <dsp:nvSpPr>
        <dsp:cNvPr id="0" name=""/>
        <dsp:cNvSpPr/>
      </dsp:nvSpPr>
      <dsp:spPr>
        <a:xfrm>
          <a:off x="1368049" y="4358684"/>
          <a:ext cx="446821" cy="446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7FE7F-9A0D-4297-931A-C986C4ADAE78}">
      <dsp:nvSpPr>
        <dsp:cNvPr id="0" name=""/>
        <dsp:cNvSpPr/>
      </dsp:nvSpPr>
      <dsp:spPr>
        <a:xfrm>
          <a:off x="0" y="0"/>
          <a:ext cx="8692216" cy="1066572"/>
        </a:xfrm>
        <a:prstGeom prst="roundRect">
          <a:avLst/>
        </a:prstGeom>
        <a:solidFill>
          <a:schemeClr val="bg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Участвовать в реализации национальных, государственных и региональных программ по продвижению книги и чтения, поддержке позитивного образа читающего человека;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52066" y="52066"/>
        <a:ext cx="8588084" cy="962440"/>
      </dsp:txXfrm>
    </dsp:sp>
    <dsp:sp modelId="{7E96AF01-3894-49EE-82CF-252E7274A15F}">
      <dsp:nvSpPr>
        <dsp:cNvPr id="0" name=""/>
        <dsp:cNvSpPr/>
      </dsp:nvSpPr>
      <dsp:spPr>
        <a:xfrm>
          <a:off x="0" y="833910"/>
          <a:ext cx="8692216" cy="1417463"/>
        </a:xfrm>
        <a:prstGeom prst="round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Укреплять социальное партнерство с различными учреждениями и организациями, СМИ, общественными объединениями, творческими союзами и отдельными личностями для совместной деятельности по повышению общественного статуса книги, чтения и библиотек ;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69195" y="903105"/>
        <a:ext cx="8553826" cy="1279073"/>
      </dsp:txXfrm>
    </dsp:sp>
    <dsp:sp modelId="{96F7A397-8120-4558-A8A6-57523328527C}">
      <dsp:nvSpPr>
        <dsp:cNvPr id="0" name=""/>
        <dsp:cNvSpPr/>
      </dsp:nvSpPr>
      <dsp:spPr>
        <a:xfrm>
          <a:off x="0" y="2276995"/>
          <a:ext cx="8692216" cy="1271556"/>
        </a:xfrm>
        <a:prstGeom prst="roundRect">
          <a:avLst/>
        </a:prstGeom>
        <a:solidFill>
          <a:schemeClr val="accent1">
            <a:shade val="50000"/>
            <a:hueOff val="40396"/>
            <a:satOff val="26443"/>
            <a:lumOff val="198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Проводить мониторинг для улучшения ситуации в сфере чтения в Ленинградской области. Исследовать факторы, препятствующие процессу продвижения чтения, наполняя проекты конкретным содержанием.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62072" y="2339067"/>
        <a:ext cx="8568072" cy="1147412"/>
      </dsp:txXfrm>
    </dsp:sp>
    <dsp:sp modelId="{F9382562-8626-46B7-AD8C-64ECAB878E82}">
      <dsp:nvSpPr>
        <dsp:cNvPr id="0" name=""/>
        <dsp:cNvSpPr/>
      </dsp:nvSpPr>
      <dsp:spPr>
        <a:xfrm>
          <a:off x="0" y="3634764"/>
          <a:ext cx="8692216" cy="1010779"/>
        </a:xfrm>
        <a:prstGeom prst="round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Изучать читательские интересы, запросы и уровень читательской компетентности различных социокультурных групп и слоев. 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49342" y="3684106"/>
        <a:ext cx="8593532" cy="912095"/>
      </dsp:txXfrm>
    </dsp:sp>
    <dsp:sp modelId="{4A74B3ED-6F9E-4A64-B8C7-0454F90911F2}">
      <dsp:nvSpPr>
        <dsp:cNvPr id="0" name=""/>
        <dsp:cNvSpPr/>
      </dsp:nvSpPr>
      <dsp:spPr>
        <a:xfrm>
          <a:off x="0" y="4714596"/>
          <a:ext cx="8692216" cy="756508"/>
        </a:xfrm>
        <a:prstGeom prst="roundRect">
          <a:avLst/>
        </a:prstGeom>
        <a:solidFill>
          <a:schemeClr val="accent1">
            <a:shade val="50000"/>
            <a:hueOff val="40396"/>
            <a:satOff val="26443"/>
            <a:lumOff val="198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Использовать инновационные формы  работы с различными группами читателей. К чтению – через досуг и общение 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6930" y="4751526"/>
        <a:ext cx="8618356" cy="682648"/>
      </dsp:txXfrm>
    </dsp:sp>
    <dsp:sp modelId="{D522D4E9-081C-405D-86CE-96F94A2F520A}">
      <dsp:nvSpPr>
        <dsp:cNvPr id="0" name=""/>
        <dsp:cNvSpPr/>
      </dsp:nvSpPr>
      <dsp:spPr>
        <a:xfrm>
          <a:off x="0" y="5567548"/>
          <a:ext cx="8692216" cy="839434"/>
        </a:xfrm>
        <a:prstGeom prst="roundRect">
          <a:avLst/>
        </a:prstGeom>
        <a:solidFill>
          <a:schemeClr val="accent1">
            <a:shade val="50000"/>
            <a:hueOff val="20198"/>
            <a:satOff val="13222"/>
            <a:lumOff val="9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Развивать навигацию в современном литературном потоке, продвигать чтение в виртуальном пространстве 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40978" y="5608526"/>
        <a:ext cx="8610260" cy="757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68C5A-AD03-4CBB-B75A-E370F01F3527}" type="datetimeFigureOut">
              <a:rPr lang="ru-RU" smtClean="0"/>
              <a:pPr/>
              <a:t>20.09.2016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7D726-5402-448B-A283-F6229860DC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9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D726-5402-448B-A283-F6229860DCC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D726-5402-448B-A283-F6229860DCC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23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DF6F6CA-25F8-4876-8EBC-4519CF0041C5}" type="datetimeFigureOut">
              <a:rPr lang="ru-RU" smtClean="0"/>
              <a:pPr/>
              <a:t>20.09.2016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C9448CA-A455-4F73-A5E3-0CB8FEF0D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reglib.ru/Pictures/photoarch/big/1431503526b_pered_nachalom_vstrechi_s_kurochkinoi_g._e.jpg" TargetMode="External"/><Relationship Id="rId13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hyperlink" Target="http://reglib.ru/Pictures/photoarch/big/1424766023prozorova_n.a._i_stepanova_i._b._v_b-ke_a.aalto.jpg" TargetMode="External"/><Relationship Id="rId17" Type="http://schemas.openxmlformats.org/officeDocument/2006/relationships/image" Target="../media/image18.jpeg"/><Relationship Id="rId2" Type="http://schemas.openxmlformats.org/officeDocument/2006/relationships/hyperlink" Target="http://reglib.ru/Pictures/photoarch/big/1440062987efimenko_d._chitaet_stihi_n._gumileva.jpg" TargetMode="External"/><Relationship Id="rId16" Type="http://schemas.openxmlformats.org/officeDocument/2006/relationships/hyperlink" Target="http://reglib.ru/Pictures/photoarch/big/1398672493s_interesom_o_v._konetskom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glib.ru/Pictures/photoarch/big/1432546317v_chit._zale_vuborgskoi_mpb_pered_nachalom_vstrechi_s_kozarevoi_m.g.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5" Type="http://schemas.openxmlformats.org/officeDocument/2006/relationships/image" Target="../media/image17.jpeg"/><Relationship Id="rId10" Type="http://schemas.openxmlformats.org/officeDocument/2006/relationships/hyperlink" Target="http://reglib.ru/Pictures/photoarch/big/1428498358o_tvorchestve_yu.g._slepuhina.jpg" TargetMode="External"/><Relationship Id="rId4" Type="http://schemas.openxmlformats.org/officeDocument/2006/relationships/hyperlink" Target="http://reglib.ru/Pictures/photoarch/big/1439378141img_4937.jpg" TargetMode="External"/><Relationship Id="rId9" Type="http://schemas.openxmlformats.org/officeDocument/2006/relationships/image" Target="../media/image14.jpeg"/><Relationship Id="rId14" Type="http://schemas.openxmlformats.org/officeDocument/2006/relationships/hyperlink" Target="http://reglib.ru/Pictures/photoarch/big/1407744508izd._rostok_v_priozerske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reglib.ru/Files/image/image001(7)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://www.reglib.ru/Files/image/u%20avtobusa-7(1)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reglib.ru/Files/image/u%20avtobusa-7(1)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reglib.ru/Files/image/u%20avtobusa-7(1).jp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CAcQjRxqFQoTCJ-HruaCsMgCFUl-Ggod6iIJ6g&amp;url=http://xn--80adgcbjbcdw5bknep.xn--p1ai/view_post.php?cat=1&amp;podcat=11&amp;mat_id=957&amp;psig=AFQjCNFlo7KTv6Cam5TKSnbdKIW4Jsw99g&amp;ust=1444295657094972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jpeg"/><Relationship Id="rId7" Type="http://schemas.openxmlformats.org/officeDocument/2006/relationships/hyperlink" Target="http://www.google.ru/url?sa=i&amp;rct=j&amp;q=&amp;esrc=s&amp;source=images&amp;cd=&amp;cad=rja&amp;uact=8&amp;ved=0CAcQjRxqFQoTCOjo1duJsMgCFcW4Ggod0NkJcg&amp;url=http://www.baltkon.ru/fund/news/detail.php?ELEMENT_ID=1235&amp;bvm=bv.104615367,d.d2s&amp;psig=AFQjCNHbcLoGcnNfIO3je4X200raeVsM1w&amp;ust=1444297523647924" TargetMode="External"/><Relationship Id="rId2" Type="http://schemas.openxmlformats.org/officeDocument/2006/relationships/hyperlink" Target="http://reglib.ru/Pictures/photoarch/big/1381489188foto_na_pamyat.jp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jpeg"/><Relationship Id="rId4" Type="http://schemas.openxmlformats.org/officeDocument/2006/relationships/hyperlink" Target="http://reglib.ru/Pictures/photoarch/big/1381489188gen._direktor_morskogo_fonda_t.v._akulova.jp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jpeg"/><Relationship Id="rId7" Type="http://schemas.openxmlformats.org/officeDocument/2006/relationships/hyperlink" Target="http://www.google.ru/url?sa=i&amp;rct=j&amp;q=&amp;esrc=s&amp;source=images&amp;cd=&amp;cad=rja&amp;uact=8&amp;ved=0CAcQjRxqFQoTCOjo1duJsMgCFcW4Ggod0NkJcg&amp;url=http://www.baltkon.ru/fund/news/detail.php?ELEMENT_ID=1235&amp;bvm=bv.104615367,d.d2s&amp;psig=AFQjCNHbcLoGcnNfIO3je4X200raeVsM1w&amp;ust=1444297523647924" TargetMode="External"/><Relationship Id="rId2" Type="http://schemas.openxmlformats.org/officeDocument/2006/relationships/hyperlink" Target="http://reglib.ru/Pictures/photoarch/big/1381489188foto_na_pamyat.jp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jpeg"/><Relationship Id="rId4" Type="http://schemas.openxmlformats.org/officeDocument/2006/relationships/hyperlink" Target="http://reglib.ru/Pictures/photoarch/big/1381489188gen._direktor_morskogo_fonda_t.v._akulova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reglib.ru/Pictures/photoarch/big/1369044944vstrecha_v_primorskoi_b-ke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hyperlink" Target="http://reglib.ru/Pictures/photoarch/big/1369044944chichenkova_v.n._otkrutie_vstrechi_v_primorske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hyperlink" Target="http://reglib.ru/Pictures/photoarch/big/1393842051vozrozhdenie_otechestvenni_duhovnoi_traditsii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glib.ru/Pictures/photoarch/big/1393842051chernyak_m.a._o_novigatsii_v_literat._protsesse.jpg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://reglib.ru/Pictures/photoarch/big/1393842051seminar_v_priozerskoi_mpb.jp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reglib.ru/Pictures/photoarch/big/140489118613_izdatelstvo_rostok_dlya_chitatelei_tihvina.jpg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reglib.ru/Pictures/photoarch/big/14048911862_kniga_s_detstv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glib.ru/Pictures/photoarch/big/14048911868_ralf_valter__shveitsariya_.jpg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reglib.ru/Pictures/photoarch/big/14048911867_sokolovskaya_n._o_tvorchestve.jpg" TargetMode="External"/><Relationship Id="rId9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jpeg"/><Relationship Id="rId7" Type="http://schemas.openxmlformats.org/officeDocument/2006/relationships/hyperlink" Target="http://reglib.ru/Pictures/photoarch/big/1413797247blagodarnost__e.krushelnitskoiza_vustuplenie_v_boksit..jpg" TargetMode="External"/><Relationship Id="rId2" Type="http://schemas.openxmlformats.org/officeDocument/2006/relationships/hyperlink" Target="http://reglib.ru/Pictures/photoarch/big/1413797247ob_istokah_russkoi_klturu_v_boksitogorsk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reglib.ru/Pictures/photoarch/big/1413797247slushayut__o_drevnerusskih_letopisyah.jpg" TargetMode="Externa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reglib.ru/Pictures/photoarch/big/142676777911_avtografu_dlya_chitatelei.jpg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reglib.ru/Pictures/photoarch/big/14267677793_volosovskie_chitateli_tsgb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hyperlink" Target="http://reglib.ru/Pictures/photoarch/big/14267677795stepanova_i.b..jpg" TargetMode="Externa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reglib.ru/Pictures/photoarch/big/1425305401slepuhina_n._a._pustotin_n.i.__kochubei_l.n..jpg" TargetMode="External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hyperlink" Target="http://reglib.ru/Pictures/photoarch/big/1425305401kopiya_chichenkova_v.n._v_pikalevskoi_g-b-k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glib.ru/Pictures/photoarch/big/1425305401pustotin_n.i._otkruvaet_vecher_v_pikalevo.jpg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://reglib.ru/Pictures/photoarch/big/1425305401podarki_ot_lito_gostyam_prezentatsii.jpg" TargetMode="External"/><Relationship Id="rId9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8.jpeg"/><Relationship Id="rId2" Type="http://schemas.openxmlformats.org/officeDocument/2006/relationships/hyperlink" Target="http://reglib.ru/Pictures/photoarch/big/1440062987efimenko_d._chitaet_stihi_n._gumilev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glib.ru/Pictures/photoarch/big/1440062987tomashevskaya_o.b.__v_siverskoi_p-_b-ke.jpg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reglib.ru/Pictures/photoarch/big/1440062987tomashevskaya_o._i_efimenko_v_siverskoi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42.jpeg"/><Relationship Id="rId3" Type="http://schemas.openxmlformats.org/officeDocument/2006/relationships/image" Target="../media/image117.jpeg"/><Relationship Id="rId7" Type="http://schemas.openxmlformats.org/officeDocument/2006/relationships/image" Target="../media/image120.jpeg"/><Relationship Id="rId12" Type="http://schemas.openxmlformats.org/officeDocument/2006/relationships/hyperlink" Target="http://reglib.ru/Pictures/photoarch/big/14048911862_kniga_s_detstva.jpg" TargetMode="External"/><Relationship Id="rId2" Type="http://schemas.openxmlformats.org/officeDocument/2006/relationships/hyperlink" Target="http://vk.com/photo187475322_34245836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11" Type="http://schemas.openxmlformats.org/officeDocument/2006/relationships/image" Target="../media/image123.jpeg"/><Relationship Id="rId5" Type="http://schemas.microsoft.com/office/2007/relationships/hdphoto" Target="../media/hdphoto5.wdp"/><Relationship Id="rId15" Type="http://schemas.openxmlformats.org/officeDocument/2006/relationships/image" Target="../media/image124.jpeg"/><Relationship Id="rId10" Type="http://schemas.openxmlformats.org/officeDocument/2006/relationships/image" Target="../media/image122.jpeg"/><Relationship Id="rId4" Type="http://schemas.openxmlformats.org/officeDocument/2006/relationships/image" Target="../media/image118.jpeg"/><Relationship Id="rId9" Type="http://schemas.openxmlformats.org/officeDocument/2006/relationships/hyperlink" Target="http://www.google.ru/url?sa=i&amp;rct=j&amp;q=&amp;esrc=s&amp;source=images&amp;cd=&amp;cad=rja&amp;uact=8&amp;ved=0CAcQjRxqFQoTCIKKtbKhsMgCFYdaLAodk3cDpQ&amp;url=http://www.herzen.spb.ru/news/28-03-2014/&amp;bvm=bv.104615367,d.bGg&amp;psig=AFQjCNH3rW7lwP5xk6G2swxn5cTH8G1vwg&amp;ust=1444303854636133" TargetMode="External"/><Relationship Id="rId14" Type="http://schemas.openxmlformats.org/officeDocument/2006/relationships/hyperlink" Target="http://reglib.ru/Pictures/photoarch/big/1440062987chichenkova_v.n._v_siverskoi_p_-_b-ke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163703">
            <a:off x="104117" y="682127"/>
            <a:ext cx="9253088" cy="5585800"/>
          </a:xfrm>
          <a:prstGeom prst="rect">
            <a:avLst/>
          </a:prstGeom>
        </p:spPr>
        <p:txBody>
          <a:bodyPr wrap="none">
            <a:prstTxWarp prst="textFadeLeft">
              <a:avLst/>
            </a:prstTxWarp>
            <a:spAutoFit/>
          </a:bodyPr>
          <a:lstStyle/>
          <a:p>
            <a:r>
              <a:rPr lang="ru-RU" altLang="ru-RU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Открывая книгу – </a:t>
            </a:r>
          </a:p>
          <a:p>
            <a:r>
              <a:rPr lang="ru-RU" altLang="ru-RU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открываешь мир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5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2" t="10465" r="17809" b="5471"/>
          <a:stretch/>
        </p:blipFill>
        <p:spPr bwMode="auto">
          <a:xfrm rot="21227655">
            <a:off x="306780" y="3263592"/>
            <a:ext cx="3748374" cy="271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755" y="165026"/>
            <a:ext cx="8568952" cy="266429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сайте 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latin typeface="Arial Black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Ленинградской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областной библиотеки 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latin typeface="Arial Black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информационный блок 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latin typeface="Arial Black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Продвижение книги и чтения»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71934" y="3055149"/>
            <a:ext cx="4857783" cy="3231371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Использование  сайта </a:t>
            </a:r>
          </a:p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способствует оперативному продвижению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и популяризации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книги, чтения и эффективности использования этого ресурса.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5857892"/>
            <a:ext cx="8858312" cy="8572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33CC"/>
                </a:solidFill>
                <a:latin typeface="Arial Black" pitchFamily="34" charset="0"/>
              </a:rPr>
              <a:t>Только 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за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2015 год </a:t>
            </a:r>
            <a:r>
              <a:rPr lang="ru-RU" dirty="0" smtClean="0">
                <a:solidFill>
                  <a:srgbClr val="0033CC"/>
                </a:solidFill>
                <a:latin typeface="Arial Black" pitchFamily="34" charset="0"/>
              </a:rPr>
              <a:t>мероприятия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посетили 1329 человек,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прошли в 23 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библиотеках </a:t>
            </a:r>
            <a:r>
              <a:rPr lang="ru-RU" dirty="0">
                <a:solidFill>
                  <a:srgbClr val="0033CC"/>
                </a:solidFill>
                <a:latin typeface="Arial Black" pitchFamily="34" charset="0"/>
              </a:rPr>
              <a:t>Ленинградской области. 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57402913"/>
              </p:ext>
            </p:extLst>
          </p:nvPr>
        </p:nvGraphicFramePr>
        <p:xfrm>
          <a:off x="-214346" y="835572"/>
          <a:ext cx="9501254" cy="4808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57290" y="0"/>
            <a:ext cx="6072229" cy="66859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i="1" dirty="0" smtClean="0"/>
              <a:t>Результаты проектов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9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428868"/>
            <a:ext cx="8749636" cy="424049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Пушкинский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Дом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РНБ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(Отдел рукописей)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Всероссийский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музей А.С. Пушкина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Музей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Г.Р. Державина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Музей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Льва Николаевича Гумилева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Центр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современной литературы и книги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НП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«Русская Культура»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РГПУ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им. А.Герцена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Санкт-Петербургская филармония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Ленинградская областная региональная общественная просветительская организация «Педагог ХХ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I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века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357298"/>
            <a:ext cx="8715436" cy="107157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b="1" spc="150" dirty="0" smtClean="0">
                <a:ln w="11430"/>
                <a:solidFill>
                  <a:schemeClr val="bg1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Теперь по проектам совместно </a:t>
            </a:r>
          </a:p>
          <a:p>
            <a:pPr algn="ctr"/>
            <a:r>
              <a:rPr lang="ru-RU" b="1" spc="150" dirty="0" smtClean="0">
                <a:ln w="11430"/>
                <a:solidFill>
                  <a:schemeClr val="bg1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с </a:t>
            </a:r>
            <a:r>
              <a:rPr lang="ru-RU" b="1" spc="150" dirty="0">
                <a:ln w="11430"/>
                <a:solidFill>
                  <a:schemeClr val="bg1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Благотворительными </a:t>
            </a:r>
            <a:r>
              <a:rPr lang="ru-RU" b="1" spc="150" dirty="0" smtClean="0">
                <a:ln w="11430"/>
                <a:solidFill>
                  <a:schemeClr val="bg1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Фондами</a:t>
            </a:r>
          </a:p>
          <a:p>
            <a:pPr algn="ctr"/>
            <a:r>
              <a:rPr lang="ru-RU" b="1" spc="150" dirty="0" smtClean="0">
                <a:ln w="11430"/>
                <a:solidFill>
                  <a:schemeClr val="bg1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с ЛОУНБ сотрудничают:</a:t>
            </a:r>
            <a:endParaRPr lang="ru-RU" b="1" spc="150" dirty="0">
              <a:ln w="11430"/>
              <a:solidFill>
                <a:schemeClr val="bg1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17202"/>
            <a:ext cx="8501122" cy="116865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i="1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Результатом проектов</a:t>
            </a:r>
          </a:p>
          <a:p>
            <a:pPr algn="ctr"/>
            <a:r>
              <a:rPr lang="ru-RU" i="1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стало</a:t>
            </a:r>
            <a:r>
              <a:rPr lang="ru-RU" i="1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расширение круга партнеров  </a:t>
            </a:r>
            <a:endParaRPr lang="ru-RU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9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.dglo.ru/icon/news2/640x480/2177_142363803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8160"/>
            <a:ext cx="7488832" cy="4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832939"/>
            <a:ext cx="2414468" cy="507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323528" y="5998459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6538487" y="4100839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2895734" y="1524048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5-конечная звезда 8"/>
          <p:cNvSpPr/>
          <p:nvPr/>
        </p:nvSpPr>
        <p:spPr>
          <a:xfrm>
            <a:off x="323528" y="6362631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916071"/>
            <a:ext cx="790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-  Маршруты проекта </a:t>
            </a:r>
            <a:r>
              <a:rPr lang="ru-RU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«Лучшие книги библиотекам Ленинградской области</a:t>
            </a:r>
            <a:endParaRPr lang="ru-RU" sz="1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6267709"/>
            <a:ext cx="8424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-  Маршруты проекта </a:t>
            </a:r>
            <a:r>
              <a:rPr lang="ru-RU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«Российские 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писатели жителям Ленинградской области»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5-конечная звезда 11"/>
          <p:cNvSpPr/>
          <p:nvPr/>
        </p:nvSpPr>
        <p:spPr>
          <a:xfrm>
            <a:off x="2330587" y="2037716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5-конечная звезда 12"/>
          <p:cNvSpPr/>
          <p:nvPr/>
        </p:nvSpPr>
        <p:spPr>
          <a:xfrm>
            <a:off x="2015716" y="3429000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394773" y="2420888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5-конечная звезда 14"/>
          <p:cNvSpPr/>
          <p:nvPr/>
        </p:nvSpPr>
        <p:spPr>
          <a:xfrm>
            <a:off x="2460487" y="5373216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2243946" y="4095516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5-конечная звезда 16"/>
          <p:cNvSpPr/>
          <p:nvPr/>
        </p:nvSpPr>
        <p:spPr>
          <a:xfrm>
            <a:off x="2394773" y="4209548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5-конечная звезда 17"/>
          <p:cNvSpPr/>
          <p:nvPr/>
        </p:nvSpPr>
        <p:spPr>
          <a:xfrm>
            <a:off x="3779912" y="4149816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1187624" y="4818252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5-конечная звезда 19"/>
          <p:cNvSpPr/>
          <p:nvPr/>
        </p:nvSpPr>
        <p:spPr>
          <a:xfrm>
            <a:off x="2935607" y="4211684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1295636" y="4594423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403648" y="4720195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5-конечная звезда 22"/>
          <p:cNvSpPr/>
          <p:nvPr/>
        </p:nvSpPr>
        <p:spPr>
          <a:xfrm>
            <a:off x="5130947" y="3362911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5-конечная звезда 23"/>
          <p:cNvSpPr/>
          <p:nvPr/>
        </p:nvSpPr>
        <p:spPr>
          <a:xfrm>
            <a:off x="2943554" y="4006452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5-конечная звезда 24"/>
          <p:cNvSpPr/>
          <p:nvPr/>
        </p:nvSpPr>
        <p:spPr>
          <a:xfrm>
            <a:off x="2114563" y="3744970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5-конечная звезда 25"/>
          <p:cNvSpPr/>
          <p:nvPr/>
        </p:nvSpPr>
        <p:spPr>
          <a:xfrm>
            <a:off x="3085898" y="2852936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5-конечная звезда 26"/>
          <p:cNvSpPr/>
          <p:nvPr/>
        </p:nvSpPr>
        <p:spPr>
          <a:xfrm>
            <a:off x="5724576" y="2140785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5-конечная звезда 27"/>
          <p:cNvSpPr/>
          <p:nvPr/>
        </p:nvSpPr>
        <p:spPr>
          <a:xfrm>
            <a:off x="3014311" y="1651021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5-конечная звезда 28"/>
          <p:cNvSpPr/>
          <p:nvPr/>
        </p:nvSpPr>
        <p:spPr>
          <a:xfrm>
            <a:off x="4788024" y="3429000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5-конечная звезда 29"/>
          <p:cNvSpPr/>
          <p:nvPr/>
        </p:nvSpPr>
        <p:spPr>
          <a:xfrm>
            <a:off x="7380312" y="3653537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5-конечная звезда 30"/>
          <p:cNvSpPr/>
          <p:nvPr/>
        </p:nvSpPr>
        <p:spPr>
          <a:xfrm>
            <a:off x="6357243" y="1736409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5-конечная звезда 31"/>
          <p:cNvSpPr/>
          <p:nvPr/>
        </p:nvSpPr>
        <p:spPr>
          <a:xfrm>
            <a:off x="2675772" y="4195600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3" name="5-конечная звезда 32"/>
          <p:cNvSpPr/>
          <p:nvPr/>
        </p:nvSpPr>
        <p:spPr>
          <a:xfrm>
            <a:off x="1187624" y="4677903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4" name="5-конечная звезда 33"/>
          <p:cNvSpPr/>
          <p:nvPr/>
        </p:nvSpPr>
        <p:spPr>
          <a:xfrm>
            <a:off x="2302365" y="4379462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5" name="5-конечная звезда 34"/>
          <p:cNvSpPr/>
          <p:nvPr/>
        </p:nvSpPr>
        <p:spPr>
          <a:xfrm>
            <a:off x="2222575" y="5288632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6" name="5-конечная звезда 35"/>
          <p:cNvSpPr/>
          <p:nvPr/>
        </p:nvSpPr>
        <p:spPr>
          <a:xfrm>
            <a:off x="2360648" y="3787262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7" name="5-конечная звезда 36"/>
          <p:cNvSpPr/>
          <p:nvPr/>
        </p:nvSpPr>
        <p:spPr>
          <a:xfrm>
            <a:off x="5242704" y="3128392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8" name="5-конечная звезда 37"/>
          <p:cNvSpPr/>
          <p:nvPr/>
        </p:nvSpPr>
        <p:spPr>
          <a:xfrm>
            <a:off x="3139904" y="4004653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9" name="5-конечная звезда 38"/>
          <p:cNvSpPr/>
          <p:nvPr/>
        </p:nvSpPr>
        <p:spPr>
          <a:xfrm>
            <a:off x="2252636" y="3471292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0" name="5-конечная звезда 39"/>
          <p:cNvSpPr/>
          <p:nvPr/>
        </p:nvSpPr>
        <p:spPr>
          <a:xfrm>
            <a:off x="2789802" y="1566215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1" name="5-конечная звезда 40"/>
          <p:cNvSpPr/>
          <p:nvPr/>
        </p:nvSpPr>
        <p:spPr>
          <a:xfrm>
            <a:off x="2144407" y="1955765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2" name="5-конечная звезда 41"/>
          <p:cNvSpPr/>
          <p:nvPr/>
        </p:nvSpPr>
        <p:spPr>
          <a:xfrm>
            <a:off x="3702017" y="4296268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3" name="5-конечная звезда 42"/>
          <p:cNvSpPr/>
          <p:nvPr/>
        </p:nvSpPr>
        <p:spPr>
          <a:xfrm>
            <a:off x="6602882" y="1686310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4" name="5-конечная звезда 43"/>
          <p:cNvSpPr/>
          <p:nvPr/>
        </p:nvSpPr>
        <p:spPr>
          <a:xfrm>
            <a:off x="5924300" y="2118252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5" name="5-конечная звезда 44"/>
          <p:cNvSpPr/>
          <p:nvPr/>
        </p:nvSpPr>
        <p:spPr>
          <a:xfrm>
            <a:off x="3419872" y="2768352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6" name="5-конечная звезда 45"/>
          <p:cNvSpPr/>
          <p:nvPr/>
        </p:nvSpPr>
        <p:spPr>
          <a:xfrm>
            <a:off x="4887787" y="3362911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7892"/>
            <a:ext cx="7200800" cy="108685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Маршруты проектов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0" name="5-конечная звезда 49"/>
          <p:cNvSpPr/>
          <p:nvPr/>
        </p:nvSpPr>
        <p:spPr>
          <a:xfrm>
            <a:off x="7596336" y="3956430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5-конечная звезда 50"/>
          <p:cNvSpPr/>
          <p:nvPr/>
        </p:nvSpPr>
        <p:spPr>
          <a:xfrm>
            <a:off x="2144407" y="2080008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5-конечная звезда 51"/>
          <p:cNvSpPr/>
          <p:nvPr/>
        </p:nvSpPr>
        <p:spPr>
          <a:xfrm>
            <a:off x="3724658" y="3702678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5-конечная звезда 52"/>
          <p:cNvSpPr/>
          <p:nvPr/>
        </p:nvSpPr>
        <p:spPr>
          <a:xfrm>
            <a:off x="5816288" y="3871846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5-конечная звезда 53"/>
          <p:cNvSpPr/>
          <p:nvPr/>
        </p:nvSpPr>
        <p:spPr>
          <a:xfrm>
            <a:off x="3964843" y="3555876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5" name="5-конечная звезда 54"/>
          <p:cNvSpPr/>
          <p:nvPr/>
        </p:nvSpPr>
        <p:spPr>
          <a:xfrm>
            <a:off x="5652120" y="3871846"/>
            <a:ext cx="108012" cy="845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6" name="5-конечная звезда 55"/>
          <p:cNvSpPr/>
          <p:nvPr/>
        </p:nvSpPr>
        <p:spPr>
          <a:xfrm>
            <a:off x="6509643" y="1888809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5-конечная звезда 56"/>
          <p:cNvSpPr/>
          <p:nvPr/>
        </p:nvSpPr>
        <p:spPr>
          <a:xfrm>
            <a:off x="6444451" y="4249499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5-конечная звезда 57"/>
          <p:cNvSpPr/>
          <p:nvPr/>
        </p:nvSpPr>
        <p:spPr>
          <a:xfrm>
            <a:off x="6455637" y="1594941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5-конечная звезда 58"/>
          <p:cNvSpPr/>
          <p:nvPr/>
        </p:nvSpPr>
        <p:spPr>
          <a:xfrm>
            <a:off x="5816288" y="1998917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5-конечная звезда 59"/>
          <p:cNvSpPr/>
          <p:nvPr/>
        </p:nvSpPr>
        <p:spPr>
          <a:xfrm>
            <a:off x="5778582" y="3711935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5-конечная звезда 60"/>
          <p:cNvSpPr/>
          <p:nvPr/>
        </p:nvSpPr>
        <p:spPr>
          <a:xfrm>
            <a:off x="3122323" y="1899128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5-конечная звезда 61"/>
          <p:cNvSpPr/>
          <p:nvPr/>
        </p:nvSpPr>
        <p:spPr>
          <a:xfrm>
            <a:off x="2880326" y="1778701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5-конечная звезда 62"/>
          <p:cNvSpPr/>
          <p:nvPr/>
        </p:nvSpPr>
        <p:spPr>
          <a:xfrm>
            <a:off x="6909664" y="3829554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5-конечная звезда 63"/>
          <p:cNvSpPr/>
          <p:nvPr/>
        </p:nvSpPr>
        <p:spPr>
          <a:xfrm>
            <a:off x="6934508" y="4095039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5-конечная звезда 64"/>
          <p:cNvSpPr/>
          <p:nvPr/>
        </p:nvSpPr>
        <p:spPr>
          <a:xfrm>
            <a:off x="6672492" y="3970014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5-конечная звезда 65"/>
          <p:cNvSpPr/>
          <p:nvPr/>
        </p:nvSpPr>
        <p:spPr>
          <a:xfrm>
            <a:off x="2566199" y="3722254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5-конечная звезда 66"/>
          <p:cNvSpPr/>
          <p:nvPr/>
        </p:nvSpPr>
        <p:spPr>
          <a:xfrm>
            <a:off x="3068317" y="2235901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5-конечная звезда 67"/>
          <p:cNvSpPr/>
          <p:nvPr/>
        </p:nvSpPr>
        <p:spPr>
          <a:xfrm>
            <a:off x="2895734" y="2075960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5-конечная звезда 68"/>
          <p:cNvSpPr/>
          <p:nvPr/>
        </p:nvSpPr>
        <p:spPr>
          <a:xfrm>
            <a:off x="2097280" y="1692945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5-конечная звезда 69"/>
          <p:cNvSpPr/>
          <p:nvPr/>
        </p:nvSpPr>
        <p:spPr>
          <a:xfrm>
            <a:off x="1871700" y="1941420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5-конечная звезда 70"/>
          <p:cNvSpPr/>
          <p:nvPr/>
        </p:nvSpPr>
        <p:spPr>
          <a:xfrm>
            <a:off x="3178415" y="4647034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5-конечная звезда 71"/>
          <p:cNvSpPr/>
          <p:nvPr/>
        </p:nvSpPr>
        <p:spPr>
          <a:xfrm>
            <a:off x="2968017" y="4552131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5-конечная звезда 72"/>
          <p:cNvSpPr/>
          <p:nvPr/>
        </p:nvSpPr>
        <p:spPr>
          <a:xfrm>
            <a:off x="3132807" y="4380852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5-конечная звезда 73"/>
          <p:cNvSpPr/>
          <p:nvPr/>
        </p:nvSpPr>
        <p:spPr>
          <a:xfrm>
            <a:off x="2792230" y="4379462"/>
            <a:ext cx="108012" cy="8458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9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26" y="2000240"/>
            <a:ext cx="8786874" cy="292895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Комплексный характер проекта позволяет использовать </a:t>
            </a:r>
          </a:p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многообразие современных, интересных, новых</a:t>
            </a:r>
          </a:p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инновационных форм  и методов популяризации книги </a:t>
            </a:r>
          </a:p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и привлечения к чтению, </a:t>
            </a:r>
          </a:p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способные заинтересовать население </a:t>
            </a:r>
          </a:p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и привлечь их в библиотеки.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ranklin Gothic Demi" pitchFamily="34" charset="0"/>
            </a:endParaRPr>
          </a:p>
        </p:txBody>
      </p:sp>
      <p:pic>
        <p:nvPicPr>
          <p:cNvPr id="27650" name="Picture 2" descr="http://reglib.ru/Pictures/photoarch/pre/1440062987efimenko_d._chitaet_stihi_n._gumileva.jpg">
            <a:hlinkClick r:id="rId2" tooltip="Ефименко Д. читает стихи Н. Гумилева"/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406189">
            <a:off x="6951815" y="261498"/>
            <a:ext cx="2106412" cy="1579811"/>
          </a:xfrm>
          <a:prstGeom prst="rect">
            <a:avLst/>
          </a:prstGeom>
          <a:noFill/>
        </p:spPr>
      </p:pic>
      <p:pic>
        <p:nvPicPr>
          <p:cNvPr id="27652" name="Picture 4" descr="http://reglib.ru/Pictures/photoarch/pre/1439378141img_4937.jpg">
            <a:hlinkClick r:id="rId4" tooltip="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4417">
            <a:off x="173811" y="368775"/>
            <a:ext cx="1859938" cy="1394954"/>
          </a:xfrm>
          <a:prstGeom prst="rect">
            <a:avLst/>
          </a:prstGeom>
          <a:noFill/>
        </p:spPr>
      </p:pic>
      <p:pic>
        <p:nvPicPr>
          <p:cNvPr id="27654" name="Picture 6" descr="http://reglib.ru/Pictures/photoarch/pre/1432546317v_chit._zale_vuborgskoi_mpb_pered_nachalom_vstrechi_s_kozarevoi_m.g..jpg">
            <a:hlinkClick r:id="rId6" tooltip="В чит. зале Выборгской МПБ перед началом встречи с Козаревой М.Г."/>
          </p:cNvPr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 rot="20617714">
            <a:off x="128739" y="3618520"/>
            <a:ext cx="1507390" cy="1130543"/>
          </a:xfrm>
          <a:prstGeom prst="rect">
            <a:avLst/>
          </a:prstGeom>
          <a:noFill/>
        </p:spPr>
      </p:pic>
      <p:pic>
        <p:nvPicPr>
          <p:cNvPr id="27656" name="Picture 8" descr="http://reglib.ru/Pictures/photoarch/pre/1431503526b_pered_nachalom_vstrechi_s_kurochkinoi_g._e.jpg">
            <a:hlinkClick r:id="rId8" tooltip="Перед началом встречи с Курочкиной Г.Е"/>
          </p:cNvPr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 rot="166319">
            <a:off x="4538961" y="194797"/>
            <a:ext cx="2187900" cy="1640926"/>
          </a:xfrm>
          <a:prstGeom prst="rect">
            <a:avLst/>
          </a:prstGeom>
          <a:noFill/>
        </p:spPr>
      </p:pic>
      <p:pic>
        <p:nvPicPr>
          <p:cNvPr id="27658" name="Picture 10" descr="http://reglib.ru/Pictures/photoarch/pre/1428498358o_tvorchestve_yu.g._slepuhina.jpg">
            <a:hlinkClick r:id="rId10" tooltip="О творчестве Ю.Г. Слепухина"/>
          </p:cNvPr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/>
          <a:stretch>
            <a:fillRect/>
          </a:stretch>
        </p:blipFill>
        <p:spPr bwMode="auto">
          <a:xfrm>
            <a:off x="214282" y="5715016"/>
            <a:ext cx="1500186" cy="1000125"/>
          </a:xfrm>
          <a:prstGeom prst="rect">
            <a:avLst/>
          </a:prstGeom>
          <a:noFill/>
        </p:spPr>
      </p:pic>
      <p:pic>
        <p:nvPicPr>
          <p:cNvPr id="27660" name="Picture 12" descr="http://reglib.ru/Pictures/photoarch/pre/1424766023prozorova_n.a._i_stepanova_i._b._v_b-ke_a.aalto.jpg">
            <a:hlinkClick r:id="rId12" tooltip="Прозорова Н.А. и Степанова И. Б. в Б-ке А.Аалто"/>
          </p:cNvPr>
          <p:cNvPicPr>
            <a:picLocks noChangeAspect="1" noChangeArrowheads="1"/>
          </p:cNvPicPr>
          <p:nvPr/>
        </p:nvPicPr>
        <p:blipFill>
          <a:blip r:embed="rId13" cstate="print">
            <a:lum bright="10000"/>
          </a:blip>
          <a:srcRect/>
          <a:stretch>
            <a:fillRect/>
          </a:stretch>
        </p:blipFill>
        <p:spPr bwMode="auto">
          <a:xfrm>
            <a:off x="7725030" y="5747100"/>
            <a:ext cx="1347461" cy="1010597"/>
          </a:xfrm>
          <a:prstGeom prst="rect">
            <a:avLst/>
          </a:prstGeom>
          <a:noFill/>
        </p:spPr>
      </p:pic>
      <p:pic>
        <p:nvPicPr>
          <p:cNvPr id="27662" name="Picture 14" descr="http://reglib.ru/Pictures/photoarch/pre/1407744508izd._rostok_v_priozerske.jpg">
            <a:hlinkClick r:id="rId14" tooltip="Издательство Росток в Приозерске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917139">
            <a:off x="2201070" y="326952"/>
            <a:ext cx="2016585" cy="151244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5000636"/>
            <a:ext cx="8643998" cy="178592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Ярко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и зрелищно проходят праздники книги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,</a:t>
            </a: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фестивали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книги и 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чтения, встречи </a:t>
            </a: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с писателями, издателями, </a:t>
            </a: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творческими людьми.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7664" name="Picture 16" descr="http://reglib.ru/Pictures/photoarch/pre/1398672493s_interesom_o_v._konetskom.jpg">
            <a:hlinkClick r:id="rId16" tooltip="С интересом о В. Конецком"/>
          </p:cNvPr>
          <p:cNvPicPr>
            <a:picLocks noChangeAspect="1" noChangeArrowheads="1"/>
          </p:cNvPicPr>
          <p:nvPr/>
        </p:nvPicPr>
        <p:blipFill>
          <a:blip r:embed="rId17" cstate="print">
            <a:lum bright="20000"/>
          </a:blip>
          <a:srcRect/>
          <a:stretch>
            <a:fillRect/>
          </a:stretch>
        </p:blipFill>
        <p:spPr bwMode="auto">
          <a:xfrm rot="531809">
            <a:off x="7762898" y="3590289"/>
            <a:ext cx="1238258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9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1414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://www.yslepukhin.ru/cms_alexeiv1/news/img/354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">
            <a:off x="6454912" y="5145695"/>
            <a:ext cx="2357454" cy="157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ptmap.ru/7/2/0/thumbs/700_466_fi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0169">
            <a:off x="681733" y="5171715"/>
            <a:ext cx="2125926" cy="14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ртинки по запросу фонд слепухина приютино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8" descr="Картинки по запросу фонд слепухина приютино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10" descr="Картинки по запросу фонд слепухина приютино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40" name="Picture 16" descr="http://www.yslepukhin.ru/cms_alexeiv1/news/img/354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6247" y="5035078"/>
            <a:ext cx="1120047" cy="16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yslepukhin.ru/cms_alexeiv1/news/img/354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00108"/>
            <a:ext cx="2340285" cy="15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43240" y="1000108"/>
            <a:ext cx="5786478" cy="157163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 августа 2011 года </a:t>
            </a:r>
          </a:p>
          <a:p>
            <a:pPr algn="ctr"/>
            <a:r>
              <a:rPr lang="ru-RU" b="1" dirty="0" smtClean="0">
                <a:ln w="5080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</a:t>
            </a:r>
            <a:r>
              <a:rPr lang="ru-RU" b="1" dirty="0" err="1" smtClean="0">
                <a:ln w="5080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Приютино</a:t>
            </a:r>
            <a:r>
              <a:rPr lang="ru-RU" b="1" dirty="0" smtClean="0">
                <a:ln w="5080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n w="5080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областной конференции,</a:t>
            </a:r>
            <a:endParaRPr lang="ru-RU" b="1" dirty="0">
              <a:ln w="50800">
                <a:solidFill>
                  <a:schemeClr val="tx1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571744"/>
            <a:ext cx="8572560" cy="242889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08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посвященной 85-летнему юбилею </a:t>
            </a:r>
          </a:p>
          <a:p>
            <a:pPr algn="ctr"/>
            <a:r>
              <a:rPr lang="ru-RU" b="1" dirty="0" smtClean="0">
                <a:ln w="50800"/>
                <a:solidFill>
                  <a:srgbClr val="08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Юрия Григорьевича Слепухина</a:t>
            </a:r>
          </a:p>
          <a:p>
            <a:pPr algn="ctr"/>
            <a:r>
              <a:rPr lang="ru-RU" b="1" dirty="0" smtClean="0">
                <a:ln w="50800"/>
                <a:solidFill>
                  <a:srgbClr val="08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принято решение</a:t>
            </a:r>
          </a:p>
          <a:p>
            <a:pPr algn="ctr"/>
            <a:r>
              <a:rPr lang="ru-RU" b="1" dirty="0" smtClean="0">
                <a:ln w="50800"/>
                <a:solidFill>
                  <a:srgbClr val="08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совместной деятельности </a:t>
            </a:r>
          </a:p>
          <a:p>
            <a:pPr algn="ctr"/>
            <a:r>
              <a:rPr lang="ru-RU" b="1" dirty="0" smtClean="0">
                <a:ln w="50800"/>
                <a:solidFill>
                  <a:srgbClr val="08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 им. Ю.Г. Слепухина</a:t>
            </a:r>
          </a:p>
          <a:p>
            <a:pPr algn="ctr"/>
            <a:r>
              <a:rPr lang="ru-RU" b="1" dirty="0" smtClean="0">
                <a:ln w="50800"/>
                <a:solidFill>
                  <a:srgbClr val="08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Ленинградской областной</a:t>
            </a:r>
          </a:p>
          <a:p>
            <a:pPr algn="ctr"/>
            <a:r>
              <a:rPr lang="ru-RU" b="1" dirty="0" smtClean="0">
                <a:ln w="50800"/>
                <a:solidFill>
                  <a:srgbClr val="08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универсальной научной библиотеки  </a:t>
            </a:r>
            <a:endParaRPr lang="ru-RU" b="1" dirty="0">
              <a:ln w="50800"/>
              <a:solidFill>
                <a:srgbClr val="080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8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C:\Users\Елена\Pictures\РНБ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0"/>
            <a:ext cx="9143999" cy="68684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3533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643182"/>
            <a:ext cx="6929486" cy="178595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0800B0"/>
                </a:solidFill>
                <a:latin typeface="Bookman Old Style" pitchFamily="18" charset="0"/>
              </a:rPr>
              <a:t>Организатор – Благотворительный фонд </a:t>
            </a:r>
          </a:p>
          <a:p>
            <a:pPr algn="ctr"/>
            <a:r>
              <a:rPr lang="ru-RU" b="1" dirty="0" smtClean="0">
                <a:solidFill>
                  <a:srgbClr val="0800B0"/>
                </a:solidFill>
                <a:latin typeface="Bookman Old Style" pitchFamily="18" charset="0"/>
              </a:rPr>
              <a:t>им. Ю.Г. Слепухина 18 </a:t>
            </a:r>
            <a:r>
              <a:rPr lang="ru-RU" b="1" dirty="0">
                <a:solidFill>
                  <a:srgbClr val="0800B0"/>
                </a:solidFill>
                <a:latin typeface="Bookman Old Style" pitchFamily="18" charset="0"/>
              </a:rPr>
              <a:t>апреля 2012 года </a:t>
            </a:r>
            <a:endParaRPr lang="ru-RU" b="1" dirty="0" smtClean="0">
              <a:solidFill>
                <a:srgbClr val="0800B0"/>
              </a:solidFill>
              <a:latin typeface="Bookman Old Style" pitchFamily="18" charset="0"/>
            </a:endParaRPr>
          </a:p>
          <a:p>
            <a:pPr algn="ctr"/>
            <a:r>
              <a:rPr lang="ru-RU" b="1" dirty="0" smtClean="0">
                <a:solidFill>
                  <a:srgbClr val="0800B0"/>
                </a:solidFill>
                <a:latin typeface="Bookman Old Style" pitchFamily="18" charset="0"/>
              </a:rPr>
              <a:t>представил издание в конференц-зале</a:t>
            </a:r>
          </a:p>
          <a:p>
            <a:pPr algn="ctr"/>
            <a:r>
              <a:rPr lang="ru-RU" b="1" dirty="0" smtClean="0">
                <a:solidFill>
                  <a:srgbClr val="0800B0"/>
                </a:solidFill>
                <a:latin typeface="Bookman Old Style" pitchFamily="18" charset="0"/>
              </a:rPr>
              <a:t> Российской национальной библиотеки</a:t>
            </a:r>
            <a:endParaRPr lang="ru-RU" b="1" dirty="0">
              <a:solidFill>
                <a:srgbClr val="0800B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4643446"/>
            <a:ext cx="7429552" cy="178595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b="1" spc="150" dirty="0" smtClean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spc="150" dirty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В ходе презентации прошла </a:t>
            </a:r>
            <a:r>
              <a:rPr lang="ru-RU" b="1" spc="150" dirty="0" smtClean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акция</a:t>
            </a:r>
          </a:p>
          <a:p>
            <a:pPr algn="ctr"/>
            <a:r>
              <a:rPr lang="ru-RU" b="1" spc="150" dirty="0" smtClean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spc="150" dirty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по безвозмездной передаче </a:t>
            </a:r>
            <a:r>
              <a:rPr lang="ru-RU" b="1" spc="150" dirty="0" smtClean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томов</a:t>
            </a:r>
          </a:p>
          <a:p>
            <a:pPr algn="ctr"/>
            <a:r>
              <a:rPr lang="ru-RU" b="1" spc="150" dirty="0" smtClean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spc="150" dirty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«Избранного» в фонды библиотек </a:t>
            </a:r>
            <a:endParaRPr lang="ru-RU" b="1" spc="150" dirty="0" smtClean="0">
              <a:ln w="11430"/>
              <a:solidFill>
                <a:schemeClr val="tx2">
                  <a:lumMod val="1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b="1" spc="150" dirty="0" smtClean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Ленинградской </a:t>
            </a:r>
            <a:r>
              <a:rPr lang="ru-RU" b="1" spc="150" dirty="0">
                <a:ln w="11430"/>
                <a:solidFill>
                  <a:schemeClr val="tx2">
                    <a:lumMod val="10000"/>
                  </a:schemeClr>
                </a:solidFill>
                <a:latin typeface="Bookman Old Style" pitchFamily="18" charset="0"/>
              </a:rPr>
              <a:t>области </a:t>
            </a:r>
          </a:p>
        </p:txBody>
      </p:sp>
      <p:pic>
        <p:nvPicPr>
          <p:cNvPr id="25604" name="Picture 4" descr="http://www.yslepukhin.ru/cms_alexeiv1/news/img/35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3817">
            <a:off x="7052205" y="2727673"/>
            <a:ext cx="2037580" cy="1357322"/>
          </a:xfrm>
          <a:prstGeom prst="rect">
            <a:avLst/>
          </a:prstGeom>
          <a:noFill/>
        </p:spPr>
      </p:pic>
      <p:pic>
        <p:nvPicPr>
          <p:cNvPr id="25606" name="Picture 6" descr="http://www.yslepukhin.ru/cms_alexeiv1/news/img/35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73045">
            <a:off x="277575" y="4582391"/>
            <a:ext cx="1214446" cy="185807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42844" y="1000108"/>
            <a:ext cx="9001156" cy="157163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b="1" spc="150" dirty="0" smtClean="0">
                <a:ln w="11430"/>
                <a:solidFill>
                  <a:schemeClr val="tx2">
                    <a:lumMod val="25000"/>
                  </a:schemeClr>
                </a:solidFill>
                <a:latin typeface="Bookman Old Style" pitchFamily="18" charset="0"/>
              </a:rPr>
              <a:t> В 2012 году в нескольких библиотеках </a:t>
            </a:r>
          </a:p>
          <a:p>
            <a:pPr algn="ctr"/>
            <a:r>
              <a:rPr lang="ru-RU" b="1" spc="150" dirty="0" smtClean="0">
                <a:ln w="11430"/>
                <a:solidFill>
                  <a:schemeClr val="tx2">
                    <a:lumMod val="25000"/>
                  </a:schemeClr>
                </a:solidFill>
                <a:latin typeface="Bookman Old Style" pitchFamily="18" charset="0"/>
              </a:rPr>
              <a:t>Ленинградской области состоялась </a:t>
            </a:r>
          </a:p>
          <a:p>
            <a:pPr algn="ctr"/>
            <a:r>
              <a:rPr lang="ru-RU" b="1" spc="150" dirty="0" smtClean="0">
                <a:ln w="11430"/>
                <a:solidFill>
                  <a:schemeClr val="tx2">
                    <a:lumMod val="25000"/>
                  </a:schemeClr>
                </a:solidFill>
                <a:latin typeface="Bookman Old Style" pitchFamily="18" charset="0"/>
              </a:rPr>
              <a:t>презентация «Избранного» в 5-ти томах </a:t>
            </a:r>
          </a:p>
          <a:p>
            <a:pPr algn="ctr"/>
            <a:r>
              <a:rPr lang="ru-RU" b="1" spc="150" dirty="0" smtClean="0">
                <a:ln w="11430"/>
                <a:solidFill>
                  <a:schemeClr val="tx2">
                    <a:lumMod val="25000"/>
                  </a:schemeClr>
                </a:solidFill>
                <a:latin typeface="Bookman Old Style" pitchFamily="18" charset="0"/>
              </a:rPr>
              <a:t>Юрия Григорьевича Слепухина. </a:t>
            </a:r>
            <a:endParaRPr lang="ru-RU" b="1" spc="150" dirty="0">
              <a:ln w="11430"/>
              <a:solidFill>
                <a:schemeClr val="tx2">
                  <a:lumMod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27384"/>
            <a:ext cx="8678198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403" y="1956989"/>
            <a:ext cx="8796431" cy="279916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dirty="0" smtClean="0">
                <a:latin typeface="Monotype Corsiva" pitchFamily="66" charset="0"/>
              </a:rPr>
              <a:t>- </a:t>
            </a:r>
            <a:r>
              <a:rPr lang="ru-RU" dirty="0">
                <a:solidFill>
                  <a:srgbClr val="0033CC"/>
                </a:solidFill>
                <a:latin typeface="Monotype Corsiva" pitchFamily="66" charset="0"/>
              </a:rPr>
              <a:t>14 июня 2012 года </a:t>
            </a:r>
            <a:r>
              <a:rPr lang="ru-RU" dirty="0" smtClean="0">
                <a:latin typeface="Monotype Corsiva" pitchFamily="66" charset="0"/>
              </a:rPr>
              <a:t>состоялась в </a:t>
            </a:r>
          </a:p>
          <a:p>
            <a:pPr algn="ctr">
              <a:lnSpc>
                <a:spcPts val="1400"/>
              </a:lnSpc>
            </a:pPr>
            <a:r>
              <a:rPr lang="ru-RU" dirty="0" err="1" smtClean="0">
                <a:solidFill>
                  <a:srgbClr val="0033CC"/>
                </a:solidFill>
                <a:latin typeface="Monotype Corsiva" pitchFamily="66" charset="0"/>
              </a:rPr>
              <a:t>Приозерской</a:t>
            </a: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 </a:t>
            </a:r>
            <a:r>
              <a:rPr lang="ru-RU" dirty="0">
                <a:solidFill>
                  <a:srgbClr val="0033CC"/>
                </a:solidFill>
                <a:latin typeface="Monotype Corsiva" pitchFamily="66" charset="0"/>
              </a:rPr>
              <a:t>межпоселенческой библиотеке </a:t>
            </a: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 </a:t>
            </a:r>
          </a:p>
          <a:p>
            <a:pPr algn="ctr">
              <a:lnSpc>
                <a:spcPts val="1400"/>
              </a:lnSpc>
            </a:pPr>
            <a:r>
              <a:rPr lang="ru-RU" dirty="0" smtClean="0">
                <a:latin typeface="Monotype Corsiva" pitchFamily="66" charset="0"/>
              </a:rPr>
              <a:t>для </a:t>
            </a:r>
            <a:r>
              <a:rPr lang="ru-RU" dirty="0">
                <a:latin typeface="Monotype Corsiva" pitchFamily="66" charset="0"/>
              </a:rPr>
              <a:t>жителей Призерского района. </a:t>
            </a:r>
            <a:endParaRPr lang="ru-RU" dirty="0" smtClean="0">
              <a:latin typeface="Monotype Corsiva" pitchFamily="66" charset="0"/>
            </a:endParaRPr>
          </a:p>
          <a:p>
            <a:pPr algn="ctr">
              <a:lnSpc>
                <a:spcPts val="1400"/>
              </a:lnSpc>
            </a:pPr>
            <a:endParaRPr lang="ru-RU" dirty="0">
              <a:latin typeface="Monotype Corsiva" pitchFamily="66" charset="0"/>
            </a:endParaRPr>
          </a:p>
        </p:txBody>
      </p:sp>
      <p:sp>
        <p:nvSpPr>
          <p:cNvPr id="1026" name="AutoShape 2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http://www.reglib.ru/Files/image/image001(2).png">
            <a:hlinkClick r:id="rId2" tgtFrame="win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147422"/>
            <a:ext cx="2376263" cy="152106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http://www.reglib.ru/Files/image/u%20avtobusa-7.jpg">
            <a:hlinkClick r:id="rId4" tgtFrame="winblank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5161164"/>
            <a:ext cx="2376264" cy="1507326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52400" y="990020"/>
            <a:ext cx="8786874" cy="100013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</a:rPr>
              <a:t>презентация избранных произведения </a:t>
            </a:r>
          </a:p>
          <a:p>
            <a:pPr algn="ctr"/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</a:rPr>
              <a:t>Юрия Григорьевича Слепухина в 5-ти томах: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3237" y="3987075"/>
            <a:ext cx="8494762" cy="1174089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285750" indent="-285750" algn="ctr">
              <a:lnSpc>
                <a:spcPts val="1700"/>
              </a:lnSpc>
              <a:buFontTx/>
              <a:buChar char="-"/>
            </a:pPr>
            <a:r>
              <a:rPr lang="ru-RU" sz="1600" b="1" dirty="0" smtClean="0">
                <a:solidFill>
                  <a:srgbClr val="0033CC"/>
                </a:solidFill>
                <a:latin typeface="Monotype Corsiva" pitchFamily="66" charset="0"/>
              </a:rPr>
              <a:t>2 </a:t>
            </a:r>
            <a:r>
              <a:rPr lang="ru-RU" sz="1600" b="1" dirty="0">
                <a:solidFill>
                  <a:srgbClr val="0033CC"/>
                </a:solidFill>
                <a:latin typeface="Monotype Corsiva" pitchFamily="66" charset="0"/>
              </a:rPr>
              <a:t>ноября 2012 г</a:t>
            </a:r>
            <a:r>
              <a:rPr lang="ru-RU" dirty="0">
                <a:latin typeface="Monotype Corsiva" pitchFamily="66" charset="0"/>
              </a:rPr>
              <a:t>. </a:t>
            </a:r>
            <a:r>
              <a:rPr lang="ru-RU" dirty="0" smtClean="0">
                <a:latin typeface="Monotype Corsiva" pitchFamily="66" charset="0"/>
              </a:rPr>
              <a:t>мероприятие прошло </a:t>
            </a:r>
            <a:endParaRPr lang="ru-RU" dirty="0" smtClean="0">
              <a:latin typeface="Monotype Corsiva" pitchFamily="66" charset="0"/>
            </a:endParaRPr>
          </a:p>
          <a:p>
            <a:pPr algn="ctr">
              <a:lnSpc>
                <a:spcPts val="1700"/>
              </a:lnSpc>
            </a:pP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в </a:t>
            </a:r>
            <a:r>
              <a:rPr lang="ru-RU" dirty="0">
                <a:solidFill>
                  <a:srgbClr val="0033CC"/>
                </a:solidFill>
                <a:latin typeface="Monotype Corsiva" pitchFamily="66" charset="0"/>
              </a:rPr>
              <a:t>Ломоносовской </a:t>
            </a: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МПБ</a:t>
            </a:r>
            <a:endParaRPr lang="ru-RU" dirty="0">
              <a:solidFill>
                <a:srgbClr val="0033C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://www.reglib.ru/Files/image/u%20avtobusa-7.jpg">
            <a:hlinkClick r:id="rId2" tgtFrame="win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6036" y="5048572"/>
            <a:ext cx="2232248" cy="1728192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3721" y="198420"/>
            <a:ext cx="8786874" cy="100013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</a:rPr>
              <a:t>презентация избранных произведения </a:t>
            </a:r>
          </a:p>
          <a:p>
            <a:pPr algn="ctr"/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</a:rPr>
              <a:t>Юрия Григорьевича Слепухина в 5-ти томах: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198552"/>
            <a:ext cx="7632848" cy="259048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 smtClean="0">
                <a:latin typeface="Monotype Corsiva" pitchFamily="66" charset="0"/>
              </a:rPr>
              <a:t>Во время всех мероприятий 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rgbClr val="0033CC"/>
                </a:solidFill>
                <a:latin typeface="Monotype Corsiva" pitchFamily="66" charset="0"/>
              </a:rPr>
              <a:t>Генеральный </a:t>
            </a:r>
            <a:r>
              <a:rPr lang="ru-RU" b="1" dirty="0">
                <a:solidFill>
                  <a:srgbClr val="0033CC"/>
                </a:solidFill>
                <a:latin typeface="Monotype Corsiva" pitchFamily="66" charset="0"/>
              </a:rPr>
              <a:t>директор </a:t>
            </a:r>
            <a:r>
              <a:rPr lang="ru-RU" b="1" dirty="0" smtClean="0">
                <a:solidFill>
                  <a:srgbClr val="0033CC"/>
                </a:solidFill>
                <a:latin typeface="Monotype Corsiva" pitchFamily="66" charset="0"/>
              </a:rPr>
              <a:t>благотворительного 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rgbClr val="0033CC"/>
                </a:solidFill>
                <a:latin typeface="Monotype Corsiva" pitchFamily="66" charset="0"/>
              </a:rPr>
              <a:t>фонда Наталья </a:t>
            </a:r>
            <a:r>
              <a:rPr lang="ru-RU" b="1" dirty="0">
                <a:solidFill>
                  <a:srgbClr val="0033CC"/>
                </a:solidFill>
                <a:latin typeface="Monotype Corsiva" pitchFamily="66" charset="0"/>
              </a:rPr>
              <a:t>Александровна Слепухина </a:t>
            </a:r>
            <a:endParaRPr lang="ru-RU" b="1" dirty="0" smtClean="0">
              <a:solidFill>
                <a:srgbClr val="0033CC"/>
              </a:solidFill>
              <a:latin typeface="Monotype Corsiva" pitchFamily="66" charset="0"/>
            </a:endParaRPr>
          </a:p>
          <a:p>
            <a:pPr algn="ctr">
              <a:lnSpc>
                <a:spcPts val="1700"/>
              </a:lnSpc>
            </a:pPr>
            <a:r>
              <a:rPr lang="ru-RU" sz="2000" b="1" dirty="0" smtClean="0">
                <a:solidFill>
                  <a:srgbClr val="0033CC"/>
                </a:solidFill>
                <a:latin typeface="Monotype Corsiva" pitchFamily="66" charset="0"/>
              </a:rPr>
              <a:t>безвозмездно передавала </a:t>
            </a:r>
            <a:r>
              <a:rPr lang="ru-RU" b="1" dirty="0" smtClean="0">
                <a:latin typeface="Monotype Corsiva" pitchFamily="66" charset="0"/>
              </a:rPr>
              <a:t>экземпляры </a:t>
            </a:r>
            <a:r>
              <a:rPr lang="ru-RU" b="1" dirty="0" smtClean="0">
                <a:latin typeface="Monotype Corsiva" pitchFamily="66" charset="0"/>
              </a:rPr>
              <a:t>избранных. 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7" name="Picture 2" descr="http://www.yslepukhin.ru/cms_alexeiv1/news/upload-files/news/2015/26_07/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819"/>
            <a:ext cx="1878760" cy="167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3789040"/>
            <a:ext cx="8884096" cy="122413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>
                <a:latin typeface="Monotype Corsiva" pitchFamily="66" charset="0"/>
              </a:rPr>
              <a:t>произведений одного из величайших писателей </a:t>
            </a:r>
          </a:p>
          <a:p>
            <a:pPr algn="ctr">
              <a:lnSpc>
                <a:spcPts val="1700"/>
              </a:lnSpc>
            </a:pPr>
            <a:r>
              <a:rPr lang="ru-RU" b="1" dirty="0">
                <a:latin typeface="Monotype Corsiva" pitchFamily="66" charset="0"/>
              </a:rPr>
              <a:t>прошлого века  </a:t>
            </a:r>
            <a:r>
              <a:rPr lang="ru-RU" sz="2000" b="1" dirty="0">
                <a:solidFill>
                  <a:srgbClr val="0033CC"/>
                </a:solidFill>
                <a:latin typeface="Monotype Corsiva" pitchFamily="66" charset="0"/>
              </a:rPr>
              <a:t>Ю. Г. Слепухина в библиотеки области</a:t>
            </a:r>
            <a:endParaRPr lang="ru-RU" dirty="0"/>
          </a:p>
        </p:txBody>
      </p:sp>
      <p:pic>
        <p:nvPicPr>
          <p:cNvPr id="18" name="Picture 4" descr="http://www.reglib.ru/Pictures/photoarch/big/1369044944o_tvorchestve_yu.g._slepuhi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90" y="5013176"/>
            <a:ext cx="230425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3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Картинки по запросу рнб мероприятия 2012 год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1357280"/>
            <a:ext cx="8956998" cy="380388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 smtClean="0">
                <a:latin typeface="Monotype Corsiva" pitchFamily="66" charset="0"/>
              </a:rPr>
              <a:t>- </a:t>
            </a:r>
            <a:r>
              <a:rPr lang="ru-RU" b="1" dirty="0" smtClean="0">
                <a:solidFill>
                  <a:srgbClr val="0033CC"/>
                </a:solidFill>
                <a:latin typeface="Monotype Corsiva" pitchFamily="66" charset="0"/>
              </a:rPr>
              <a:t>7 июля 2012 г. в г. Тихвине </a:t>
            </a:r>
            <a:r>
              <a:rPr lang="ru-RU" b="1" dirty="0" smtClean="0">
                <a:latin typeface="Monotype Corsiva" pitchFamily="66" charset="0"/>
              </a:rPr>
              <a:t>на фестивале 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latin typeface="Monotype Corsiva" pitchFamily="66" charset="0"/>
              </a:rPr>
              <a:t>православной культуры «Праздничные звоны»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latin typeface="Monotype Corsiva" pitchFamily="66" charset="0"/>
              </a:rPr>
              <a:t>состоялась презентация издания и 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latin typeface="Monotype Corsiva" pitchFamily="66" charset="0"/>
              </a:rPr>
              <a:t>в «Литературных беседках» выступили 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latin typeface="Monotype Corsiva" pitchFamily="66" charset="0"/>
              </a:rPr>
              <a:t>писатели  </a:t>
            </a:r>
            <a:r>
              <a:rPr lang="ru-RU" b="1" dirty="0" smtClean="0">
                <a:solidFill>
                  <a:srgbClr val="0033CC"/>
                </a:solidFill>
                <a:latin typeface="Monotype Corsiva" pitchFamily="66" charset="0"/>
              </a:rPr>
              <a:t>Михаил </a:t>
            </a:r>
            <a:r>
              <a:rPr lang="ru-RU" b="1" dirty="0">
                <a:solidFill>
                  <a:srgbClr val="0033CC"/>
                </a:solidFill>
                <a:latin typeface="Monotype Corsiva" pitchFamily="66" charset="0"/>
              </a:rPr>
              <a:t>Николаевич Кураев </a:t>
            </a:r>
            <a:r>
              <a:rPr lang="ru-RU" b="1" dirty="0">
                <a:latin typeface="Monotype Corsiva" pitchFamily="66" charset="0"/>
              </a:rPr>
              <a:t>и </a:t>
            </a:r>
            <a:endParaRPr lang="ru-RU" b="1" dirty="0" smtClean="0">
              <a:latin typeface="Monotype Corsiva" pitchFamily="66" charset="0"/>
            </a:endParaRPr>
          </a:p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rgbClr val="0033CC"/>
                </a:solidFill>
                <a:latin typeface="Monotype Corsiva" pitchFamily="66" charset="0"/>
              </a:rPr>
              <a:t>Сергей </a:t>
            </a:r>
            <a:r>
              <a:rPr lang="ru-RU" b="1" dirty="0">
                <a:solidFill>
                  <a:srgbClr val="0033CC"/>
                </a:solidFill>
                <a:latin typeface="Monotype Corsiva" pitchFamily="66" charset="0"/>
              </a:rPr>
              <a:t>Анатольевич Махотин. </a:t>
            </a:r>
            <a:endParaRPr lang="ru-RU" b="1" dirty="0" smtClean="0">
              <a:solidFill>
                <a:srgbClr val="0033CC"/>
              </a:solidFill>
              <a:latin typeface="Monotype Corsiva" pitchFamily="66" charset="0"/>
            </a:endParaRPr>
          </a:p>
        </p:txBody>
      </p:sp>
      <p:pic>
        <p:nvPicPr>
          <p:cNvPr id="14" name="Рисунок 13" descr="http://www.reglib.ru/Files/image/u%20avtobusa-7.jpg">
            <a:hlinkClick r:id="rId2" tgtFrame="win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161164"/>
            <a:ext cx="2304256" cy="1527264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31514" y="320246"/>
            <a:ext cx="8678198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tatic2.bigstockphoto.com/thumbs/7/0/2/large2/2073242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5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Rectangle 7"/>
          <p:cNvSpPr>
            <a:spLocks/>
          </p:cNvSpPr>
          <p:nvPr/>
        </p:nvSpPr>
        <p:spPr bwMode="auto">
          <a:xfrm>
            <a:off x="251520" y="332656"/>
            <a:ext cx="864096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Plain">
              <a:avLst/>
            </a:prstTxWarp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altLang="ru-RU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Государственное казенное учреждение культуры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107504" y="1340768"/>
            <a:ext cx="8881752" cy="33843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6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Ленинградская областная универсальная научная библиотека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2548930" y="5157192"/>
            <a:ext cx="4536504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6000" b="1" i="1" dirty="0" smtClean="0">
                <a:solidFill>
                  <a:srgbClr val="0800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представляет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124744"/>
            <a:ext cx="8136904" cy="323106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16.10.2012. </a:t>
            </a:r>
            <a:r>
              <a:rPr lang="ru-RU" b="1" dirty="0" smtClean="0">
                <a:latin typeface="Monotype Corsiva" panose="03010101010201010101" pitchFamily="66" charset="0"/>
              </a:rPr>
              <a:t>Ленинградская </a:t>
            </a:r>
            <a:r>
              <a:rPr lang="ru-RU" b="1" dirty="0">
                <a:latin typeface="Monotype Corsiva" panose="03010101010201010101" pitchFamily="66" charset="0"/>
              </a:rPr>
              <a:t>областная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универсальная </a:t>
            </a:r>
            <a:r>
              <a:rPr lang="ru-RU" b="1" dirty="0">
                <a:latin typeface="Monotype Corsiva" panose="03010101010201010101" pitchFamily="66" charset="0"/>
              </a:rPr>
              <a:t>научная библиотека начинает реализацию </a:t>
            </a:r>
            <a:r>
              <a:rPr lang="ru-RU" b="1" dirty="0" smtClean="0">
                <a:latin typeface="Monotype Corsiva" panose="03010101010201010101" pitchFamily="66" charset="0"/>
              </a:rPr>
              <a:t>проекта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Российские писатели - </a:t>
            </a:r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жителям 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Ленинградской области». </a:t>
            </a:r>
            <a:endParaRPr lang="ru-RU" b="1" dirty="0" smtClean="0">
              <a:solidFill>
                <a:srgbClr val="0033CC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Первыми </a:t>
            </a:r>
            <a:r>
              <a:rPr lang="ru-RU" b="1" dirty="0">
                <a:latin typeface="Monotype Corsiva" panose="03010101010201010101" pitchFamily="66" charset="0"/>
              </a:rPr>
              <a:t>участниками данного проекта </a:t>
            </a:r>
            <a:r>
              <a:rPr lang="ru-RU" b="1" dirty="0" smtClean="0">
                <a:latin typeface="Monotype Corsiva" panose="03010101010201010101" pitchFamily="66" charset="0"/>
              </a:rPr>
              <a:t>стали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библиотеки  Подпорожского </a:t>
            </a:r>
            <a:r>
              <a:rPr lang="ru-RU" b="1" dirty="0">
                <a:latin typeface="Monotype Corsiva" panose="03010101010201010101" pitchFamily="66" charset="0"/>
              </a:rPr>
              <a:t>района.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К ним </a:t>
            </a:r>
            <a:r>
              <a:rPr lang="ru-RU" b="1" dirty="0">
                <a:latin typeface="Monotype Corsiva" panose="03010101010201010101" pitchFamily="66" charset="0"/>
              </a:rPr>
              <a:t>приехал известный писатель, </a:t>
            </a:r>
            <a:r>
              <a:rPr lang="ru-RU" b="1" dirty="0" smtClean="0">
                <a:latin typeface="Monotype Corsiva" panose="03010101010201010101" pitchFamily="66" charset="0"/>
              </a:rPr>
              <a:t>сценарист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Михаил </a:t>
            </a:r>
            <a:r>
              <a:rPr lang="ru-RU" sz="20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Николаевич Кураев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26">
            <a:off x="7125823" y="2682382"/>
            <a:ext cx="1882848" cy="140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3" y="4581128"/>
            <a:ext cx="7854593" cy="201622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31 октября </a:t>
            </a:r>
            <a:r>
              <a:rPr lang="ru-RU" b="1" dirty="0" smtClean="0">
                <a:latin typeface="Monotype Corsiva" panose="03010101010201010101" pitchFamily="66" charset="0"/>
              </a:rPr>
              <a:t>2012 года состоялась встреча читателей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Межпоселенческой библиотеки 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Приозерского </a:t>
            </a:r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района 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с писателем, кинодраматургом  </a:t>
            </a:r>
          </a:p>
          <a:p>
            <a:pPr algn="ctr"/>
            <a:r>
              <a:rPr lang="ru-RU" b="1" i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Михаилом Николаевичем Кураевым. </a:t>
            </a:r>
            <a:endParaRPr lang="ru-RU" b="1" dirty="0">
              <a:solidFill>
                <a:srgbClr val="0033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://приозерскзвезда.рф/upload/image/2012/big/i000047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00327"/>
            <a:ext cx="1584176" cy="11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5" y="836712"/>
            <a:ext cx="8496945" cy="446449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30 января </a:t>
            </a:r>
            <a:r>
              <a:rPr lang="ru-RU" dirty="0" smtClean="0">
                <a:latin typeface="Monotype Corsiva" panose="03010101010201010101" pitchFamily="66" charset="0"/>
              </a:rPr>
              <a:t>2013 года ЛОУНБ 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в </a:t>
            </a:r>
            <a:r>
              <a:rPr lang="ru-RU" dirty="0">
                <a:latin typeface="Monotype Corsiva" panose="03010101010201010101" pitchFamily="66" charset="0"/>
              </a:rPr>
              <a:t>рамках </a:t>
            </a:r>
            <a:r>
              <a:rPr lang="ru-RU" dirty="0" smtClean="0">
                <a:latin typeface="Monotype Corsiva" panose="03010101010201010101" pitchFamily="66" charset="0"/>
              </a:rPr>
              <a:t> «</a:t>
            </a:r>
            <a:r>
              <a:rPr lang="ru-RU" dirty="0">
                <a:latin typeface="Monotype Corsiva" panose="03010101010201010101" pitchFamily="66" charset="0"/>
              </a:rPr>
              <a:t>Года духовной культуры» 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представила научного сотрудник а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Всероссийского музея им. А.С. Пушкина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Солдатову Ларису Михайловну, 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которая  приняла </a:t>
            </a:r>
            <a:r>
              <a:rPr lang="ru-RU" dirty="0">
                <a:latin typeface="Monotype Corsiva" panose="03010101010201010101" pitchFamily="66" charset="0"/>
              </a:rPr>
              <a:t>участие в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презентации 3-го </a:t>
            </a:r>
            <a:r>
              <a:rPr lang="ru-RU" dirty="0">
                <a:latin typeface="Monotype Corsiva" panose="03010101010201010101" pitchFamily="66" charset="0"/>
              </a:rPr>
              <a:t>издания </a:t>
            </a:r>
            <a:r>
              <a:rPr lang="ru-RU" dirty="0" smtClean="0">
                <a:latin typeface="Monotype Corsiva" panose="03010101010201010101" pitchFamily="66" charset="0"/>
              </a:rPr>
              <a:t>книги 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С.С</a:t>
            </a:r>
            <a:r>
              <a:rPr lang="ru-RU" dirty="0">
                <a:latin typeface="Monotype Corsiva" panose="03010101010201010101" pitchFamily="66" charset="0"/>
              </a:rPr>
              <a:t>. Гейченко </a:t>
            </a:r>
            <a:r>
              <a:rPr lang="ru-RU" dirty="0" smtClean="0">
                <a:latin typeface="Monotype Corsiva" panose="03010101010201010101" pitchFamily="66" charset="0"/>
              </a:rPr>
              <a:t>«</a:t>
            </a:r>
            <a:r>
              <a:rPr lang="ru-RU" dirty="0">
                <a:latin typeface="Monotype Corsiva" panose="03010101010201010101" pitchFamily="66" charset="0"/>
              </a:rPr>
              <a:t>У Лукоморья</a:t>
            </a:r>
            <a:r>
              <a:rPr lang="ru-RU" dirty="0" smtClean="0">
                <a:latin typeface="Monotype Corsiva" panose="03010101010201010101" pitchFamily="66" charset="0"/>
              </a:rPr>
              <a:t>», в 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в  </a:t>
            </a:r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Гатчинской межпоселенческой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 библиотеке 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им. А.С. </a:t>
            </a:r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Пушкина.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-9939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9" t="18825" r="22701" b="3173"/>
          <a:stretch/>
        </p:blipFill>
        <p:spPr bwMode="auto">
          <a:xfrm rot="21110773">
            <a:off x="124267" y="3358310"/>
            <a:ext cx="1178475" cy="15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5" y="5661248"/>
            <a:ext cx="8136905" cy="93657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На встречу были приглашены все библиотекари и </a:t>
            </a:r>
            <a:endParaRPr lang="ru-RU" b="1" dirty="0" smtClean="0">
              <a:solidFill>
                <a:srgbClr val="0033CC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музейные 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работники Гатчинского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30375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533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6" name="Picture 4" descr="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5" t="11034" r="20615"/>
          <a:stretch/>
        </p:blipFill>
        <p:spPr bwMode="auto">
          <a:xfrm>
            <a:off x="6892558" y="1365739"/>
            <a:ext cx="178389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959" y="918012"/>
            <a:ext cx="6406752" cy="272701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Также на мероприятии </a:t>
            </a:r>
            <a:r>
              <a:rPr lang="ru-RU" b="1" dirty="0" smtClean="0">
                <a:latin typeface="Monotype Corsiva" panose="03010101010201010101" pitchFamily="66" charset="0"/>
              </a:rPr>
              <a:t> была 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представлена генеральной директор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>
                <a:latin typeface="Monotype Corsiva" panose="03010101010201010101" pitchFamily="66" charset="0"/>
              </a:rPr>
              <a:t>Морского </a:t>
            </a:r>
            <a:r>
              <a:rPr lang="ru-RU" b="1" dirty="0" smtClean="0">
                <a:latin typeface="Monotype Corsiva" panose="03010101010201010101" pitchFamily="66" charset="0"/>
              </a:rPr>
              <a:t> литературно-художественного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фонда им</a:t>
            </a:r>
            <a:r>
              <a:rPr lang="ru-RU" b="1" dirty="0">
                <a:latin typeface="Monotype Corsiva" panose="03010101010201010101" pitchFamily="66" charset="0"/>
              </a:rPr>
              <a:t>. Виктора Конецкого </a:t>
            </a:r>
            <a:endParaRPr lang="ru-RU" b="1" dirty="0" smtClean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717032"/>
            <a:ext cx="8892480" cy="288032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госпожу Акулову- </a:t>
            </a:r>
            <a:r>
              <a:rPr lang="ru-RU" b="1" dirty="0" err="1">
                <a:latin typeface="Monotype Corsiva" panose="03010101010201010101" pitchFamily="66" charset="0"/>
              </a:rPr>
              <a:t>Конецкую</a:t>
            </a:r>
            <a:r>
              <a:rPr lang="ru-RU" b="1" dirty="0">
                <a:latin typeface="Monotype Corsiva" panose="03010101010201010101" pitchFamily="66" charset="0"/>
              </a:rPr>
              <a:t> Татьяну Валентиновну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Т.В. Акулова передала в дар читателям Гатчины </a:t>
            </a:r>
            <a:endParaRPr lang="ru-RU" b="1" dirty="0" smtClean="0">
              <a:solidFill>
                <a:srgbClr val="0033CC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несколько 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экземпляров книги «У Лукоморья» </a:t>
            </a:r>
            <a:endParaRPr lang="ru-RU" b="1" dirty="0" smtClean="0">
              <a:solidFill>
                <a:srgbClr val="0033CC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(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от имени семьи С.С. Гейченко</a:t>
            </a:r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),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книги пушкинской тематики. </a:t>
            </a:r>
          </a:p>
        </p:txBody>
      </p:sp>
    </p:spTree>
    <p:extLst>
      <p:ext uri="{BB962C8B-B14F-4D97-AF65-F5344CB8AC3E}">
        <p14:creationId xmlns:p14="http://schemas.microsoft.com/office/powerpoint/2010/main" val="8264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298777"/>
            <a:ext cx="6692527" cy="162616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</a:rPr>
              <a:t>9 октября 2013 г. в Приморской городской библиотеке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r>
              <a:rPr lang="ru-RU" b="1" dirty="0" smtClean="0">
                <a:latin typeface="Monotype Corsiva" panose="03010101010201010101" pitchFamily="66" charset="0"/>
              </a:rPr>
              <a:t>состоялась </a:t>
            </a:r>
            <a:r>
              <a:rPr lang="ru-RU" b="1" dirty="0">
                <a:latin typeface="Monotype Corsiva" panose="03010101010201010101" pitchFamily="66" charset="0"/>
              </a:rPr>
              <a:t>встреча </a:t>
            </a:r>
            <a:r>
              <a:rPr lang="ru-RU" b="1" dirty="0" smtClean="0">
                <a:latin typeface="Monotype Corsiva" panose="03010101010201010101" pitchFamily="66" charset="0"/>
              </a:rPr>
              <a:t> читателей </a:t>
            </a:r>
            <a:r>
              <a:rPr lang="ru-RU" b="1" dirty="0">
                <a:latin typeface="Monotype Corsiva" panose="03010101010201010101" pitchFamily="66" charset="0"/>
              </a:rPr>
              <a:t>г. </a:t>
            </a:r>
            <a:r>
              <a:rPr lang="ru-RU" b="1" dirty="0" smtClean="0">
                <a:latin typeface="Monotype Corsiva" panose="03010101010201010101" pitchFamily="66" charset="0"/>
              </a:rPr>
              <a:t>Приморска Выборгского района </a:t>
            </a:r>
          </a:p>
          <a:p>
            <a:r>
              <a:rPr lang="ru-RU" b="1" dirty="0" smtClean="0">
                <a:latin typeface="Monotype Corsiva" panose="03010101010201010101" pitchFamily="66" charset="0"/>
              </a:rPr>
              <a:t>с директором </a:t>
            </a:r>
            <a:r>
              <a:rPr lang="ru-RU" b="1" dirty="0">
                <a:latin typeface="Monotype Corsiva" panose="03010101010201010101" pitchFamily="66" charset="0"/>
              </a:rPr>
              <a:t>Морского Фонда им. </a:t>
            </a:r>
            <a:r>
              <a:rPr lang="ru-RU" b="1" dirty="0" err="1">
                <a:latin typeface="Monotype Corsiva" panose="03010101010201010101" pitchFamily="66" charset="0"/>
              </a:rPr>
              <a:t>В.Конецкого</a:t>
            </a:r>
            <a:r>
              <a:rPr lang="ru-RU" b="1" dirty="0">
                <a:latin typeface="Monotype Corsiva" panose="03010101010201010101" pitchFamily="66" charset="0"/>
              </a:rPr>
              <a:t>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r>
              <a:rPr lang="ru-RU" b="1" dirty="0" smtClean="0">
                <a:latin typeface="Monotype Corsiva" panose="03010101010201010101" pitchFamily="66" charset="0"/>
              </a:rPr>
              <a:t>г</a:t>
            </a:r>
            <a:r>
              <a:rPr lang="ru-RU" b="1" dirty="0">
                <a:latin typeface="Monotype Corsiva" panose="03010101010201010101" pitchFamily="66" charset="0"/>
              </a:rPr>
              <a:t>. </a:t>
            </a: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Татьяной Валентиновной Акуловой-</a:t>
            </a:r>
            <a:r>
              <a:rPr lang="ru-RU" sz="2400" b="1" dirty="0" err="1" smtClean="0">
                <a:solidFill>
                  <a:srgbClr val="0033CC"/>
                </a:solidFill>
                <a:latin typeface="Monotype Corsiva" panose="03010101010201010101" pitchFamily="66" charset="0"/>
              </a:rPr>
              <a:t>Конецкой</a:t>
            </a:r>
            <a:r>
              <a:rPr lang="ru-RU" sz="2400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 </a:t>
            </a:r>
            <a:endParaRPr lang="ru-RU" b="1" dirty="0">
              <a:solidFill>
                <a:srgbClr val="0033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6297" y="2996952"/>
            <a:ext cx="7704857" cy="86409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</a:rPr>
              <a:t>Татьяна Валентиновна сделала презентацию новых книг,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r>
              <a:rPr lang="ru-RU" b="1" dirty="0" smtClean="0">
                <a:latin typeface="Monotype Corsiva" panose="03010101010201010101" pitchFamily="66" charset="0"/>
              </a:rPr>
              <a:t>изданных </a:t>
            </a:r>
            <a:r>
              <a:rPr lang="ru-RU" b="1" dirty="0">
                <a:latin typeface="Monotype Corsiva" panose="03010101010201010101" pitchFamily="66" charset="0"/>
              </a:rPr>
              <a:t>в последние годы и подарила их читателям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r>
              <a:rPr lang="ru-RU" b="1" dirty="0" smtClean="0">
                <a:latin typeface="Monotype Corsiva" panose="03010101010201010101" pitchFamily="66" charset="0"/>
              </a:rPr>
              <a:t>Приморской </a:t>
            </a:r>
            <a:r>
              <a:rPr lang="ru-RU" b="1" dirty="0">
                <a:latin typeface="Monotype Corsiva" panose="03010101010201010101" pitchFamily="66" charset="0"/>
              </a:rPr>
              <a:t>городской библиотеке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5430" y="5085184"/>
            <a:ext cx="6960691" cy="165618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Генеральный </a:t>
            </a:r>
            <a:r>
              <a:rPr lang="ru-RU" b="1" dirty="0">
                <a:latin typeface="Monotype Corsiva" panose="03010101010201010101" pitchFamily="66" charset="0"/>
              </a:rPr>
              <a:t>директор Морского фонда госпожа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0800B0"/>
                </a:solidFill>
                <a:latin typeface="Monotype Corsiva" panose="03010101010201010101" pitchFamily="66" charset="0"/>
              </a:rPr>
              <a:t>Акулова-</a:t>
            </a:r>
            <a:r>
              <a:rPr lang="ru-RU" sz="2000" b="1" dirty="0" err="1" smtClean="0">
                <a:solidFill>
                  <a:srgbClr val="0800B0"/>
                </a:solidFill>
                <a:latin typeface="Monotype Corsiva" panose="03010101010201010101" pitchFamily="66" charset="0"/>
              </a:rPr>
              <a:t>Конецкая</a:t>
            </a:r>
            <a:r>
              <a:rPr lang="ru-RU" sz="2000" b="1" dirty="0" smtClean="0">
                <a:solidFill>
                  <a:srgbClr val="0800B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>
                <a:solidFill>
                  <a:srgbClr val="0800B0"/>
                </a:solidFill>
                <a:latin typeface="Monotype Corsiva" panose="03010101010201010101" pitchFamily="66" charset="0"/>
              </a:rPr>
              <a:t>Татьяна Валентиновна </a:t>
            </a:r>
            <a:r>
              <a:rPr lang="ru-RU" b="1" dirty="0">
                <a:latin typeface="Monotype Corsiva" panose="03010101010201010101" pitchFamily="66" charset="0"/>
              </a:rPr>
              <a:t>сделала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Презентацию  </a:t>
            </a:r>
            <a:r>
              <a:rPr lang="ru-RU" b="1" dirty="0">
                <a:latin typeface="Monotype Corsiva" panose="03010101010201010101" pitchFamily="66" charset="0"/>
              </a:rPr>
              <a:t>новых книг, изданных Фондом в последние </a:t>
            </a:r>
            <a:r>
              <a:rPr lang="ru-RU" b="1" dirty="0" smtClean="0">
                <a:latin typeface="Monotype Corsiva" panose="03010101010201010101" pitchFamily="66" charset="0"/>
              </a:rPr>
              <a:t>годы. 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Она </a:t>
            </a:r>
            <a:r>
              <a:rPr lang="ru-RU" b="1" dirty="0">
                <a:latin typeface="Monotype Corsiva" panose="03010101010201010101" pitchFamily="66" charset="0"/>
              </a:rPr>
              <a:t>с удовольствием дарила и подписывала книги читателям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города </a:t>
            </a:r>
            <a:r>
              <a:rPr lang="ru-RU" b="1" dirty="0">
                <a:latin typeface="Monotype Corsiva" panose="03010101010201010101" pitchFamily="66" charset="0"/>
              </a:rPr>
              <a:t>Пикалево. </a:t>
            </a:r>
          </a:p>
        </p:txBody>
      </p:sp>
      <p:pic>
        <p:nvPicPr>
          <p:cNvPr id="3074" name="Picture 2" descr="http://reglib.ru/Pictures/photoarch/pre/1381489188foto_na_pamyat.jpg">
            <a:hlinkClick r:id="rId2" tooltip="Фото на память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771" y="5232504"/>
            <a:ext cx="1714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glib.ru/Pictures/photoarch/pre/1381489188gen._direktor_morskogo_fonda_t.v._akulova.jpg">
            <a:hlinkClick r:id="rId4" tooltip="Ген. директор Морского Фонда Т.В. Акулова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121" y="3702352"/>
            <a:ext cx="1714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1663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http://www.baltkon.ru/upload/medialibrary/52a/6.%20an%20diqbgbn%20jmbkaefnijb%20l%20vwcunyzkm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2" y="1298777"/>
            <a:ext cx="1872934" cy="140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926" y="4005064"/>
            <a:ext cx="6968354" cy="108012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24.09.2013 отдел МБА ЛОУНБ совместно с Морским Фондом </a:t>
            </a:r>
            <a:endParaRPr lang="ru-RU" b="1" dirty="0" smtClean="0">
              <a:solidFill>
                <a:srgbClr val="0033CC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им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. Виктора Конецкого открыл новый литературный сезон </a:t>
            </a:r>
            <a:endParaRPr lang="ru-RU" b="1" dirty="0" smtClean="0">
              <a:solidFill>
                <a:srgbClr val="0033CC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для 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читателей Пикалевской городской библиотеки. </a:t>
            </a:r>
          </a:p>
        </p:txBody>
      </p:sp>
    </p:spTree>
    <p:extLst>
      <p:ext uri="{BB962C8B-B14F-4D97-AF65-F5344CB8AC3E}">
        <p14:creationId xmlns:p14="http://schemas.microsoft.com/office/powerpoint/2010/main" val="41355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0082" y="1134035"/>
            <a:ext cx="7024406" cy="266874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ln w="50800"/>
                <a:solidFill>
                  <a:srgbClr val="0B48A1"/>
                </a:solidFill>
                <a:latin typeface="Monotype Corsiva" panose="03010101010201010101" pitchFamily="66" charset="0"/>
              </a:rPr>
              <a:t>В 2013 году состоялось несколько </a:t>
            </a:r>
          </a:p>
          <a:p>
            <a:pPr algn="ctr">
              <a:lnSpc>
                <a:spcPts val="2000"/>
              </a:lnSpc>
            </a:pPr>
            <a:r>
              <a:rPr lang="ru-RU" sz="2400" b="1" dirty="0" smtClean="0">
                <a:ln w="50800"/>
                <a:solidFill>
                  <a:srgbClr val="0B48A1"/>
                </a:solidFill>
                <a:latin typeface="Monotype Corsiva" panose="03010101010201010101" pitchFamily="66" charset="0"/>
              </a:rPr>
              <a:t>интересных встреч в библиотеках </a:t>
            </a:r>
          </a:p>
          <a:p>
            <a:pPr algn="ctr">
              <a:lnSpc>
                <a:spcPts val="2000"/>
              </a:lnSpc>
            </a:pPr>
            <a:r>
              <a:rPr lang="ru-RU" sz="2400" b="1" dirty="0" smtClean="0">
                <a:ln w="50800"/>
                <a:solidFill>
                  <a:srgbClr val="0B48A1"/>
                </a:solidFill>
                <a:latin typeface="Monotype Corsiva" panose="03010101010201010101" pitchFamily="66" charset="0"/>
              </a:rPr>
              <a:t>с Генеральным </a:t>
            </a:r>
            <a:r>
              <a:rPr lang="ru-RU" sz="2400" b="1" dirty="0">
                <a:ln w="50800"/>
                <a:solidFill>
                  <a:srgbClr val="0B48A1"/>
                </a:solidFill>
                <a:latin typeface="Monotype Corsiva" panose="03010101010201010101" pitchFamily="66" charset="0"/>
              </a:rPr>
              <a:t>директор </a:t>
            </a:r>
            <a:r>
              <a:rPr lang="ru-RU" sz="2400" b="1" dirty="0" smtClean="0">
                <a:ln w="50800"/>
                <a:solidFill>
                  <a:srgbClr val="0B48A1"/>
                </a:solidFill>
                <a:latin typeface="Monotype Corsiva" panose="03010101010201010101" pitchFamily="66" charset="0"/>
              </a:rPr>
              <a:t>ом Морского </a:t>
            </a:r>
            <a:r>
              <a:rPr lang="ru-RU" sz="2400" b="1" dirty="0">
                <a:ln w="50800"/>
                <a:solidFill>
                  <a:srgbClr val="0B48A1"/>
                </a:solidFill>
                <a:latin typeface="Monotype Corsiva" panose="03010101010201010101" pitchFamily="66" charset="0"/>
              </a:rPr>
              <a:t>фонда </a:t>
            </a:r>
            <a:endParaRPr lang="ru-RU" sz="2400" b="1" dirty="0" smtClean="0">
              <a:ln w="50800"/>
              <a:solidFill>
                <a:srgbClr val="0B48A1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ts val="2000"/>
              </a:lnSpc>
            </a:pPr>
            <a:r>
              <a:rPr lang="ru-RU" sz="2400" b="1" dirty="0" smtClean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госпожой Татьяной Валентиновной </a:t>
            </a:r>
          </a:p>
          <a:p>
            <a:pPr algn="ctr">
              <a:lnSpc>
                <a:spcPts val="2000"/>
              </a:lnSpc>
            </a:pPr>
            <a:r>
              <a:rPr lang="ru-RU" sz="2400" b="1" dirty="0" smtClean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Акуловой-</a:t>
            </a:r>
            <a:r>
              <a:rPr lang="ru-RU" sz="2400" b="1" dirty="0" err="1" smtClean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Конецкой</a:t>
            </a:r>
            <a:r>
              <a:rPr lang="ru-RU" sz="2400" b="1" dirty="0" smtClean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ru-RU" b="1" dirty="0">
              <a:ln w="508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4506" y="5028287"/>
            <a:ext cx="7049981" cy="155143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Татьяна Валентиновна сделала презентацию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новых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книг,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изданных фондом 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последние годы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 подарила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их читателям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этих библиотек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://reglib.ru/Pictures/photoarch/pre/1381489188foto_na_pamyat.jpg">
            <a:hlinkClick r:id="rId2" tooltip="Фото на память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2" y="4661003"/>
            <a:ext cx="1714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glib.ru/Pictures/photoarch/pre/1381489188gen._direktor_morskogo_fonda_t.v._akulova.jpg">
            <a:hlinkClick r:id="rId4" tooltip="Ген. директор Морского Фонда Т.В. Акулова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1" y="3130851"/>
            <a:ext cx="1714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1663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http://www.baltkon.ru/upload/medialibrary/52a/6.%20an%20diqbgbn%20jmbkaefnijb%20l%20vwcunyzkm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" y="1244329"/>
            <a:ext cx="1872934" cy="140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96046" y="3802777"/>
            <a:ext cx="6634621" cy="94214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Пикалевской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Приморской городских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библиотеках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eglib.ru/Pictures/photoarch/pre/1369044944vstrecha_v_primorskoi_b-ke.jpg">
            <a:hlinkClick r:id="rId2" tooltip="встреча в Приморской б-ке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615">
            <a:off x="6017840" y="1122937"/>
            <a:ext cx="1944216" cy="14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reglib.ru/Pictures/photoarch/pre/1369044944chichenkova_v.n._otkrutie_vstrechi_v_primorske.jpg">
            <a:hlinkClick r:id="rId4" tooltip="Чиченкова В.Н. Открытие встречи в Приморске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433">
            <a:off x="823724" y="1245160"/>
            <a:ext cx="17145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4624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1560954"/>
            <a:ext cx="2520280" cy="57190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</a:rPr>
              <a:t>15 мая 2013 года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725234"/>
            <a:ext cx="8640960" cy="108003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800" b="1" dirty="0">
                <a:solidFill>
                  <a:srgbClr val="0800B0"/>
                </a:solidFill>
                <a:latin typeface="Monotype Corsiva" panose="03010101010201010101" pitchFamily="66" charset="0"/>
              </a:rPr>
              <a:t>«Ю. Слепухин: ХХ век. Судьба. Творчество»</a:t>
            </a:r>
          </a:p>
          <a:p>
            <a:pPr algn="ctr">
              <a:lnSpc>
                <a:spcPts val="1500"/>
              </a:lnSpc>
            </a:pPr>
            <a:r>
              <a:rPr lang="ru-RU" b="1" spc="300" dirty="0">
                <a:latin typeface="Monotype Corsiva" panose="03010101010201010101" pitchFamily="66" charset="0"/>
              </a:rPr>
              <a:t> и рассказала о творчестве писателя</a:t>
            </a:r>
            <a:r>
              <a:rPr lang="ru-RU" b="1" spc="300" dirty="0" smtClean="0">
                <a:latin typeface="Monotype Corsiva" panose="03010101010201010101" pitchFamily="66" charset="0"/>
              </a:rPr>
              <a:t>. </a:t>
            </a:r>
            <a:endParaRPr lang="ru-RU" b="1" spc="3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1" y="5885871"/>
            <a:ext cx="8424936" cy="855497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Н. А. Слепухина </a:t>
            </a:r>
            <a:r>
              <a:rPr lang="ru-RU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подарила библиотекам </a:t>
            </a:r>
          </a:p>
          <a:p>
            <a:pPr algn="ctr"/>
            <a:r>
              <a:rPr lang="ru-RU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г. Приморска новый сборник </a:t>
            </a:r>
            <a:r>
              <a:rPr lang="ru-RU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 Ю</a:t>
            </a:r>
            <a:r>
              <a:rPr lang="ru-RU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. Слепухина.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20" y="2420888"/>
            <a:ext cx="8750776" cy="23042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spc="300" dirty="0" smtClean="0">
                <a:latin typeface="Monotype Corsiva" panose="03010101010201010101" pitchFamily="66" charset="0"/>
              </a:rPr>
              <a:t>Генеральный </a:t>
            </a:r>
            <a:r>
              <a:rPr lang="ru-RU" b="1" spc="300" dirty="0">
                <a:latin typeface="Monotype Corsiva" panose="03010101010201010101" pitchFamily="66" charset="0"/>
              </a:rPr>
              <a:t>директор Благотворительного </a:t>
            </a:r>
            <a:r>
              <a:rPr lang="ru-RU" b="1" spc="300" dirty="0" smtClean="0">
                <a:latin typeface="Monotype Corsiva" panose="03010101010201010101" pitchFamily="66" charset="0"/>
              </a:rPr>
              <a:t>фонда </a:t>
            </a:r>
          </a:p>
          <a:p>
            <a:pPr algn="ctr">
              <a:lnSpc>
                <a:spcPts val="1600"/>
              </a:lnSpc>
            </a:pPr>
            <a:r>
              <a:rPr lang="ru-RU" b="1" spc="300" dirty="0" smtClean="0">
                <a:latin typeface="Monotype Corsiva" panose="03010101010201010101" pitchFamily="66" charset="0"/>
              </a:rPr>
              <a:t>Ю. Слепухина  - Н. А. </a:t>
            </a:r>
            <a:r>
              <a:rPr lang="ru-RU" b="1" spc="300" dirty="0">
                <a:latin typeface="Monotype Corsiva" panose="03010101010201010101" pitchFamily="66" charset="0"/>
              </a:rPr>
              <a:t>Слепухина </a:t>
            </a:r>
            <a:r>
              <a:rPr lang="ru-RU" b="1" spc="300" dirty="0" smtClean="0">
                <a:latin typeface="Monotype Corsiva" panose="03010101010201010101" pitchFamily="66" charset="0"/>
              </a:rPr>
              <a:t>, </a:t>
            </a:r>
          </a:p>
          <a:p>
            <a:pPr algn="ctr">
              <a:lnSpc>
                <a:spcPts val="1600"/>
              </a:lnSpc>
            </a:pPr>
            <a:r>
              <a:rPr lang="ru-RU" b="1" spc="300" dirty="0" smtClean="0">
                <a:latin typeface="Monotype Corsiva" panose="03010101010201010101" pitchFamily="66" charset="0"/>
              </a:rPr>
              <a:t>в </a:t>
            </a:r>
            <a:r>
              <a:rPr lang="ru-RU" b="1" spc="300" dirty="0">
                <a:latin typeface="Monotype Corsiva" panose="03010101010201010101" pitchFamily="66" charset="0"/>
              </a:rPr>
              <a:t>Приморской городской библиотеке </a:t>
            </a:r>
            <a:endParaRPr lang="ru-RU" b="1" spc="300" dirty="0" smtClean="0">
              <a:latin typeface="Monotype Corsiva" panose="03010101010201010101" pitchFamily="66" charset="0"/>
            </a:endParaRPr>
          </a:p>
          <a:p>
            <a:pPr algn="ctr">
              <a:lnSpc>
                <a:spcPts val="1600"/>
              </a:lnSpc>
            </a:pPr>
            <a:r>
              <a:rPr lang="ru-RU" b="1" spc="300" dirty="0" smtClean="0">
                <a:latin typeface="Monotype Corsiva" panose="03010101010201010101" pitchFamily="66" charset="0"/>
              </a:rPr>
              <a:t>представила новый сборник </a:t>
            </a:r>
            <a:r>
              <a:rPr lang="ru-RU" b="1" spc="300" dirty="0">
                <a:latin typeface="Monotype Corsiva" panose="03010101010201010101" pitchFamily="66" charset="0"/>
              </a:rPr>
              <a:t>статей и </a:t>
            </a:r>
            <a:r>
              <a:rPr lang="ru-RU" b="1" spc="300" dirty="0" smtClean="0">
                <a:latin typeface="Monotype Corsiva" panose="03010101010201010101" pitchFamily="66" charset="0"/>
              </a:rPr>
              <a:t>материалов, </a:t>
            </a:r>
          </a:p>
          <a:p>
            <a:pPr algn="ctr">
              <a:lnSpc>
                <a:spcPts val="1600"/>
              </a:lnSpc>
            </a:pPr>
            <a:r>
              <a:rPr lang="ru-RU" b="1" spc="300" dirty="0" smtClean="0">
                <a:latin typeface="Monotype Corsiva" panose="03010101010201010101" pitchFamily="66" charset="0"/>
              </a:rPr>
              <a:t>посвященных </a:t>
            </a:r>
            <a:r>
              <a:rPr lang="ru-RU" b="1" spc="300" dirty="0">
                <a:latin typeface="Monotype Corsiva" panose="03010101010201010101" pitchFamily="66" charset="0"/>
              </a:rPr>
              <a:t>творчеству </a:t>
            </a:r>
            <a:r>
              <a:rPr lang="ru-RU" b="1" spc="300" dirty="0" smtClean="0">
                <a:latin typeface="Monotype Corsiva" panose="03010101010201010101" pitchFamily="66" charset="0"/>
              </a:rPr>
              <a:t>писателя: </a:t>
            </a:r>
          </a:p>
        </p:txBody>
      </p:sp>
    </p:spTree>
    <p:extLst>
      <p:ext uri="{BB962C8B-B14F-4D97-AF65-F5344CB8AC3E}">
        <p14:creationId xmlns:p14="http://schemas.microsoft.com/office/powerpoint/2010/main" val="7644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268760"/>
            <a:ext cx="6840760" cy="532859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В рамках проекта  « </a:t>
            </a:r>
            <a:r>
              <a:rPr lang="ru-RU" b="1" dirty="0">
                <a:latin typeface="Bookman Old Style" panose="02050604050505020204" pitchFamily="18" charset="0"/>
              </a:rPr>
              <a:t>Российские </a:t>
            </a:r>
            <a:r>
              <a:rPr lang="ru-RU" b="1" dirty="0" smtClean="0">
                <a:latin typeface="Bookman Old Style" panose="02050604050505020204" pitchFamily="18" charset="0"/>
              </a:rPr>
              <a:t>писатели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Жителям </a:t>
            </a:r>
            <a:r>
              <a:rPr lang="ru-RU" b="1" dirty="0">
                <a:latin typeface="Bookman Old Style" panose="02050604050505020204" pitchFamily="18" charset="0"/>
              </a:rPr>
              <a:t> Ленинградской области»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27.02.2014 </a:t>
            </a:r>
            <a:r>
              <a:rPr lang="ru-RU" b="1" dirty="0">
                <a:latin typeface="Bookman Old Style" panose="02050604050505020204" pitchFamily="18" charset="0"/>
              </a:rPr>
              <a:t>года в </a:t>
            </a:r>
            <a:r>
              <a:rPr lang="ru-RU" b="1" dirty="0" smtClean="0">
                <a:latin typeface="Bookman Old Style" panose="02050604050505020204" pitchFamily="18" charset="0"/>
              </a:rPr>
              <a:t>Приозерской МПБ  состоялась </a:t>
            </a:r>
            <a:r>
              <a:rPr lang="ru-RU" b="1" dirty="0">
                <a:latin typeface="Bookman Old Style" panose="02050604050505020204" pitchFamily="18" charset="0"/>
              </a:rPr>
              <a:t>встреча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Черняк Марии Александровны </a:t>
            </a:r>
            <a:r>
              <a:rPr lang="ru-RU" sz="24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– </a:t>
            </a:r>
            <a:endParaRPr lang="ru-RU" sz="2400" b="1" dirty="0" smtClean="0">
              <a:solidFill>
                <a:srgbClr val="0033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доктора </a:t>
            </a:r>
            <a:r>
              <a:rPr lang="ru-RU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филологических наук, </a:t>
            </a:r>
            <a:endParaRPr lang="ru-RU" b="1" dirty="0" smtClean="0">
              <a:solidFill>
                <a:srgbClr val="0033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профессора </a:t>
            </a:r>
            <a:r>
              <a:rPr lang="ru-RU" b="1" dirty="0">
                <a:latin typeface="Bookman Old Style" panose="02050604050505020204" pitchFamily="18" charset="0"/>
              </a:rPr>
              <a:t>кафедры русской литературы </a:t>
            </a:r>
            <a:r>
              <a:rPr lang="ru-RU" b="1" dirty="0" smtClean="0">
                <a:latin typeface="Bookman Old Style" panose="02050604050505020204" pitchFamily="18" charset="0"/>
              </a:rPr>
              <a:t>РГПУ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 им. А.И. Герцена, автора многих научных литературоведческих </a:t>
            </a:r>
            <a:r>
              <a:rPr lang="ru-RU" b="1" dirty="0">
                <a:latin typeface="Bookman Old Style" panose="02050604050505020204" pitchFamily="18" charset="0"/>
              </a:rPr>
              <a:t>исследований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spc="3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с сельскими </a:t>
            </a:r>
            <a:r>
              <a:rPr lang="ru-RU" b="1" spc="300" dirty="0">
                <a:solidFill>
                  <a:srgbClr val="0033CC"/>
                </a:solidFill>
                <a:latin typeface="Bookman Old Style" panose="02050604050505020204" pitchFamily="18" charset="0"/>
              </a:rPr>
              <a:t>библиотекарями </a:t>
            </a:r>
            <a:r>
              <a:rPr lang="ru-RU" b="1" spc="3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и заведующими </a:t>
            </a:r>
            <a:r>
              <a:rPr lang="ru-RU" b="1" spc="300" dirty="0">
                <a:solidFill>
                  <a:srgbClr val="0033CC"/>
                </a:solidFill>
                <a:latin typeface="Bookman Old Style" panose="02050604050505020204" pitchFamily="18" charset="0"/>
              </a:rPr>
              <a:t>школьными </a:t>
            </a:r>
            <a:endParaRPr lang="ru-RU" b="1" spc="300" dirty="0" smtClean="0">
              <a:solidFill>
                <a:srgbClr val="0033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spc="3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библиотеками района и читателями.</a:t>
            </a:r>
            <a:endParaRPr lang="ru-RU" b="1" spc="300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458" name="Picture 2" descr="http://reglib.ru/Pictures/photoarch/pre/1393842051vozrozhdenie_otechestvenni_duhovnoi_traditsii.jpg">
            <a:hlinkClick r:id="rId2" tooltip="Возрождение отечественнй духовной традиции"/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07504" y="2852936"/>
            <a:ext cx="2093944" cy="1570459"/>
          </a:xfrm>
          <a:prstGeom prst="rect">
            <a:avLst/>
          </a:prstGeom>
          <a:noFill/>
        </p:spPr>
      </p:pic>
      <p:pic>
        <p:nvPicPr>
          <p:cNvPr id="19460" name="Picture 4" descr="http://reglib.ru/Pictures/photoarch/pre/1393842051seminar_v_priozerskoi_mpb.jpg">
            <a:hlinkClick r:id="rId4" tooltip="Семинар в Приозерской МПБ"/>
          </p:cNvPr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179512" y="4869158"/>
            <a:ext cx="2016224" cy="1512170"/>
          </a:xfrm>
          <a:prstGeom prst="rect">
            <a:avLst/>
          </a:prstGeom>
          <a:noFill/>
        </p:spPr>
      </p:pic>
      <p:pic>
        <p:nvPicPr>
          <p:cNvPr id="19462" name="Picture 6" descr="http://reglib.ru/Pictures/photoarch/pre/1393842051chernyak_m.a._o_novigatsii_v_literat._protsesse.jpg">
            <a:hlinkClick r:id="rId6" tooltip="Черняк М.А. О навигации в литерат. процессе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312" y="1089984"/>
            <a:ext cx="2039782" cy="15298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71414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4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088818"/>
            <a:ext cx="6840760" cy="478845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В День </a:t>
            </a:r>
            <a:r>
              <a:rPr lang="ru-RU" b="1" dirty="0">
                <a:latin typeface="Bookman Old Style" panose="02050604050505020204" pitchFamily="18" charset="0"/>
              </a:rPr>
              <a:t>города </a:t>
            </a:r>
            <a:r>
              <a:rPr lang="ru-RU" b="1" dirty="0" smtClean="0">
                <a:latin typeface="Bookman Old Style" panose="02050604050505020204" pitchFamily="18" charset="0"/>
              </a:rPr>
              <a:t>Тихвина</a:t>
            </a:r>
            <a:r>
              <a:rPr lang="ru-RU" b="1" dirty="0"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latin typeface="Bookman Old Style" panose="02050604050505020204" pitchFamily="18" charset="0"/>
              </a:rPr>
              <a:t>5.07.2014 года,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для </a:t>
            </a:r>
            <a:r>
              <a:rPr lang="ru-RU" b="1" dirty="0">
                <a:latin typeface="Bookman Old Style" panose="02050604050505020204" pitchFamily="18" charset="0"/>
              </a:rPr>
              <a:t>участия в программе «Читающий город»,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для </a:t>
            </a:r>
            <a:r>
              <a:rPr lang="ru-RU" b="1" dirty="0">
                <a:latin typeface="Bookman Old Style" panose="02050604050505020204" pitchFamily="18" charset="0"/>
              </a:rPr>
              <a:t>читателей  Центральной районной библиотеки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им</a:t>
            </a:r>
            <a:r>
              <a:rPr lang="ru-RU" b="1" dirty="0">
                <a:latin typeface="Bookman Old Style" panose="02050604050505020204" pitchFamily="18" charset="0"/>
              </a:rPr>
              <a:t>. И.П. Мордвинова и городской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им</a:t>
            </a:r>
            <a:r>
              <a:rPr lang="ru-RU" b="1" dirty="0">
                <a:latin typeface="Bookman Old Style" panose="02050604050505020204" pitchFamily="18" charset="0"/>
              </a:rPr>
              <a:t>. Я. И. </a:t>
            </a:r>
            <a:r>
              <a:rPr lang="ru-RU" b="1" dirty="0" err="1">
                <a:latin typeface="Bookman Old Style" panose="02050604050505020204" pitchFamily="18" charset="0"/>
              </a:rPr>
              <a:t>Бередникова</a:t>
            </a:r>
            <a:r>
              <a:rPr lang="ru-RU" b="1" dirty="0">
                <a:latin typeface="Bookman Old Style" panose="02050604050505020204" pitchFamily="18" charset="0"/>
              </a:rPr>
              <a:t>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была организована </a:t>
            </a:r>
            <a:r>
              <a:rPr lang="ru-RU" b="1" dirty="0">
                <a:latin typeface="Bookman Old Style" panose="02050604050505020204" pitchFamily="18" charset="0"/>
              </a:rPr>
              <a:t> </a:t>
            </a:r>
            <a:r>
              <a:rPr lang="ru-RU" b="1" dirty="0" smtClean="0">
                <a:latin typeface="Bookman Old Style" panose="02050604050505020204" pitchFamily="18" charset="0"/>
              </a:rPr>
              <a:t>встреча </a:t>
            </a:r>
            <a:r>
              <a:rPr lang="ru-RU" b="1" dirty="0">
                <a:latin typeface="Bookman Old Style" panose="02050604050505020204" pitchFamily="18" charset="0"/>
              </a:rPr>
              <a:t>с писателями России: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Алексеем </a:t>
            </a:r>
            <a:r>
              <a:rPr lang="ru-RU" sz="24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Шевченко</a:t>
            </a:r>
            <a:r>
              <a:rPr lang="ru-RU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>
                <a:latin typeface="Bookman Old Style" panose="02050604050505020204" pitchFamily="18" charset="0"/>
              </a:rPr>
              <a:t>– детским писателем, поэтом, </a:t>
            </a:r>
            <a:r>
              <a:rPr lang="ru-RU" b="1" dirty="0" smtClean="0">
                <a:latin typeface="Bookman Old Style" panose="02050604050505020204" pitchFamily="18" charset="0"/>
              </a:rPr>
              <a:t>прозаиком</a:t>
            </a:r>
            <a:r>
              <a:rPr lang="ru-RU" b="1" dirty="0">
                <a:latin typeface="Bookman Old Style" panose="02050604050505020204" pitchFamily="18" charset="0"/>
              </a:rPr>
              <a:t>, актером и педагогом и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Наталией </a:t>
            </a:r>
            <a:r>
              <a:rPr lang="ru-RU" sz="24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Соколовской </a:t>
            </a:r>
            <a:r>
              <a:rPr lang="ru-RU" b="1" dirty="0">
                <a:latin typeface="Bookman Old Style" panose="02050604050505020204" pitchFamily="18" charset="0"/>
              </a:rPr>
              <a:t>– поэтом, писателем и переводчиком.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Зав. отделом МБА  В.Н. Чиченкова представила 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гостя 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из Швейцарии Ральфа Вальтера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8434" name="Picture 2" descr="http://reglib.ru/Pictures/photoarch/pre/14048911862_kniga_s_detstva.jpg">
            <a:hlinkClick r:id="rId2" tooltip=" Книга с детства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1117790"/>
            <a:ext cx="1340840" cy="1005631"/>
          </a:xfrm>
          <a:prstGeom prst="rect">
            <a:avLst/>
          </a:prstGeom>
          <a:noFill/>
        </p:spPr>
      </p:pic>
      <p:pic>
        <p:nvPicPr>
          <p:cNvPr id="18436" name="Picture 4" descr="http://reglib.ru/Pictures/photoarch/pre/14048911867_sokolovskaya_n._o_tvorchestve.jpg">
            <a:hlinkClick r:id="rId4" tooltip="Соколовская Н. о творчестве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74341">
            <a:off x="67811" y="2045743"/>
            <a:ext cx="701434" cy="937561"/>
          </a:xfrm>
          <a:prstGeom prst="rect">
            <a:avLst/>
          </a:prstGeom>
          <a:noFill/>
        </p:spPr>
      </p:pic>
      <p:pic>
        <p:nvPicPr>
          <p:cNvPr id="18438" name="Picture 6" descr="http://reglib.ru/Pictures/photoarch/pre/14048911868_ralf_valter__shveitsariya_.jpg">
            <a:hlinkClick r:id="rId6" tooltip="Ральф Вальтер (Швейцария)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74087">
            <a:off x="80320" y="4681528"/>
            <a:ext cx="1346863" cy="1010148"/>
          </a:xfrm>
          <a:prstGeom prst="rect">
            <a:avLst/>
          </a:prstGeom>
          <a:noFill/>
        </p:spPr>
      </p:pic>
      <p:pic>
        <p:nvPicPr>
          <p:cNvPr id="18440" name="Picture 8" descr="http://reglib.ru/Pictures/photoarch/pre/140489118613_izdatelstvo_rostok_dlya_chitatelei_tihvina.jpg">
            <a:hlinkClick r:id="rId8" tooltip="Издательство Росток для читателей Тихвина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8938" y="3068960"/>
            <a:ext cx="1714500" cy="12858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3533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877272"/>
            <a:ext cx="8784976" cy="92333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latin typeface="Monotype Corsiva" panose="03010101010201010101" pitchFamily="66" charset="0"/>
              </a:rPr>
              <a:t>Встреча была организована в рамках проекта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algn="ctr">
              <a:lnSpc>
                <a:spcPts val="1600"/>
              </a:lnSpc>
            </a:pPr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Российские писатели </a:t>
            </a:r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жителям </a:t>
            </a:r>
            <a:r>
              <a:rPr lang="ru-RU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Ленинградской области».</a:t>
            </a:r>
          </a:p>
        </p:txBody>
      </p:sp>
    </p:spTree>
    <p:extLst>
      <p:ext uri="{BB962C8B-B14F-4D97-AF65-F5344CB8AC3E}">
        <p14:creationId xmlns:p14="http://schemas.microsoft.com/office/powerpoint/2010/main" val="19599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836712"/>
            <a:ext cx="7632848" cy="5256583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16.10.2014 семинар 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«У 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истоков русской культуры» 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был организован для </a:t>
            </a:r>
            <a:r>
              <a:rPr lang="ru-RU" b="1" dirty="0">
                <a:latin typeface="Bookman Old Style" panose="02050604050505020204" pitchFamily="18" charset="0"/>
              </a:rPr>
              <a:t>библиотекарей, учителей, студентов и учащихся Бокситогорского муниципального </a:t>
            </a:r>
            <a:r>
              <a:rPr lang="ru-RU" b="1" dirty="0" smtClean="0">
                <a:latin typeface="Bookman Old Style" panose="02050604050505020204" pitchFamily="18" charset="0"/>
              </a:rPr>
              <a:t>района и был </a:t>
            </a:r>
            <a:r>
              <a:rPr lang="ru-RU" b="1" dirty="0">
                <a:latin typeface="Bookman Old Style" panose="02050604050505020204" pitchFamily="18" charset="0"/>
              </a:rPr>
              <a:t>проведен ЛОУНБ </a:t>
            </a:r>
            <a:r>
              <a:rPr lang="ru-RU" b="1" dirty="0" smtClean="0">
                <a:latin typeface="Bookman Old Style" panose="02050604050505020204" pitchFamily="18" charset="0"/>
              </a:rPr>
              <a:t>совместно </a:t>
            </a:r>
            <a:r>
              <a:rPr lang="ru-RU" b="1" dirty="0">
                <a:latin typeface="Bookman Old Style" panose="02050604050505020204" pitchFamily="18" charset="0"/>
              </a:rPr>
              <a:t>с РНБ и региональной общественной организацией 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«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Педагог ХХI века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»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в рамках проекта 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«Лучшие книги – библиотекам». </a:t>
            </a:r>
            <a:endParaRPr lang="ru-RU" b="1" dirty="0">
              <a:solidFill>
                <a:srgbClr val="0033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Кандидат </a:t>
            </a:r>
            <a:r>
              <a:rPr lang="ru-RU" b="1" dirty="0">
                <a:latin typeface="Bookman Old Style" panose="02050604050505020204" pitchFamily="18" charset="0"/>
              </a:rPr>
              <a:t>филологических наук, зав. сектором древнерусских </a:t>
            </a:r>
            <a:r>
              <a:rPr lang="ru-RU" b="1" dirty="0" smtClean="0">
                <a:latin typeface="Bookman Old Style" panose="02050604050505020204" pitchFamily="18" charset="0"/>
              </a:rPr>
              <a:t>фондов  </a:t>
            </a:r>
            <a:r>
              <a:rPr lang="ru-RU" b="1" dirty="0">
                <a:latin typeface="Bookman Old Style" panose="02050604050505020204" pitchFamily="18" charset="0"/>
              </a:rPr>
              <a:t>Отдела рукописей РНБ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Е.В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. 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Крушельницкая, ученица 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Д.С. Лихачева </a:t>
            </a:r>
            <a:endParaRPr lang="ru-RU" sz="2000" b="1" dirty="0" smtClean="0">
              <a:solidFill>
                <a:srgbClr val="0033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ярко </a:t>
            </a:r>
            <a:r>
              <a:rPr lang="ru-RU" b="1" dirty="0">
                <a:latin typeface="Bookman Old Style" panose="02050604050505020204" pitchFamily="18" charset="0"/>
              </a:rPr>
              <a:t>и образно рассказала об истории, структуре, оформлении древнейших 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памятников славянской 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письменности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  Остромировом Евангелии </a:t>
            </a:r>
            <a:endParaRPr lang="ru-RU" sz="2000" b="1" dirty="0" smtClean="0">
              <a:solidFill>
                <a:srgbClr val="0033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и </a:t>
            </a:r>
            <a:r>
              <a:rPr lang="ru-RU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Лаврентьевской летописи</a:t>
            </a:r>
            <a:r>
              <a:rPr lang="ru-RU" b="1" dirty="0">
                <a:latin typeface="Bookman Old Style" panose="02050604050505020204" pitchFamily="18" charset="0"/>
              </a:rPr>
              <a:t>, поделилась секретами как можно отличить  действительно древнюю книгу от </a:t>
            </a:r>
            <a:r>
              <a:rPr lang="ru-RU" b="1" dirty="0" smtClean="0">
                <a:latin typeface="Bookman Old Style" panose="02050604050505020204" pitchFamily="18" charset="0"/>
              </a:rPr>
              <a:t>подделки. 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7410" name="Picture 2" descr="http://reglib.ru/Pictures/photoarch/pre/1413797247ob_istokah_russkoi_klturu_v_boksitogorske.jpg">
            <a:hlinkClick r:id="rId2" tooltip="Об истоках русской кльтуры в Бокситогорске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1714500" cy="1143001"/>
          </a:xfrm>
          <a:prstGeom prst="rect">
            <a:avLst/>
          </a:prstGeom>
          <a:noFill/>
        </p:spPr>
      </p:pic>
      <p:pic>
        <p:nvPicPr>
          <p:cNvPr id="17412" name="Picture 4" descr="http://reglib.ru/Pictures/photoarch/pre/1413797247slushayut__o_drevnerusskih_letopisyah.jpg">
            <a:hlinkClick r:id="rId5" tooltip="Слушают  о древнерусских летописях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797152"/>
            <a:ext cx="1714500" cy="1143001"/>
          </a:xfrm>
          <a:prstGeom prst="rect">
            <a:avLst/>
          </a:prstGeom>
          <a:noFill/>
        </p:spPr>
      </p:pic>
      <p:pic>
        <p:nvPicPr>
          <p:cNvPr id="17414" name="Picture 6" descr="http://reglib.ru/Pictures/photoarch/pre/1413797247blagodarnost__e.krushelnitskoiza_vustuplenie_v_boksit..jpg">
            <a:hlinkClick r:id="rId7" tooltip="Благодарность  Е.Крушельницкой за выступление в Бокситогорске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3078087"/>
            <a:ext cx="1714500" cy="1143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5429" y="-18069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005" y="6093295"/>
            <a:ext cx="8989499" cy="764705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При всей сложности темы, молодые люди заинтересовались информацией </a:t>
            </a:r>
            <a:r>
              <a:rPr lang="ru-RU" b="1" dirty="0" smtClean="0">
                <a:latin typeface="Bookman Old Style" panose="02050604050505020204" pitchFamily="18" charset="0"/>
              </a:rPr>
              <a:t>и </a:t>
            </a:r>
            <a:r>
              <a:rPr lang="ru-RU" b="1" dirty="0">
                <a:latin typeface="Bookman Old Style" panose="02050604050505020204" pitchFamily="18" charset="0"/>
              </a:rPr>
              <a:t>даже задавали вопросы.</a:t>
            </a:r>
          </a:p>
        </p:txBody>
      </p:sp>
    </p:spTree>
    <p:extLst>
      <p:ext uri="{BB962C8B-B14F-4D97-AF65-F5344CB8AC3E}">
        <p14:creationId xmlns:p14="http://schemas.microsoft.com/office/powerpoint/2010/main" val="1983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18815"/>
            <a:ext cx="8640960" cy="5750545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9.02 2015 г. в </a:t>
            </a:r>
            <a:r>
              <a:rPr lang="ru-RU" sz="1600" b="1" dirty="0">
                <a:latin typeface="Bookman Old Style" panose="02050604050505020204" pitchFamily="18" charset="0"/>
              </a:rPr>
              <a:t>Год литературы и 70-летия полного освобождения </a:t>
            </a:r>
            <a:endParaRPr lang="ru-RU" sz="16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Ленинграда  от </a:t>
            </a:r>
            <a:r>
              <a:rPr lang="ru-RU" sz="1600" b="1" dirty="0">
                <a:latin typeface="Bookman Old Style" panose="02050604050505020204" pitchFamily="18" charset="0"/>
              </a:rPr>
              <a:t>фашистской блокады </a:t>
            </a:r>
            <a:r>
              <a:rPr lang="ru-RU" sz="1600" b="1" dirty="0" smtClean="0">
                <a:latin typeface="Bookman Old Style" panose="02050604050505020204" pitchFamily="18" charset="0"/>
              </a:rPr>
              <a:t>отдел МБА ЛОУНБ </a:t>
            </a:r>
          </a:p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совместно с Пушкинским Домом,</a:t>
            </a:r>
          </a:p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продолжая работу с проектом: </a:t>
            </a:r>
            <a:r>
              <a:rPr lang="ru-RU" sz="16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« Российские писатели – </a:t>
            </a:r>
          </a:p>
          <a:p>
            <a:pPr algn="ctr"/>
            <a:r>
              <a:rPr lang="ru-RU" sz="16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жителям  Ленинградской области»</a:t>
            </a:r>
            <a:r>
              <a:rPr lang="ru-RU" sz="1600" b="1" dirty="0" smtClean="0">
                <a:latin typeface="Bookman Old Style" panose="02050604050505020204" pitchFamily="18" charset="0"/>
              </a:rPr>
              <a:t> предложили читателям </a:t>
            </a:r>
          </a:p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библиотеки им. А.Аалто  презентацию книги </a:t>
            </a:r>
          </a:p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избранной лирики и прозы </a:t>
            </a:r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О.Ф. </a:t>
            </a:r>
            <a:r>
              <a:rPr lang="ru-RU" b="1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Берггольц</a:t>
            </a:r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издание представили:</a:t>
            </a:r>
          </a:p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 старший научный сотрудник отдела рукописей,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автор книги: «Ольга </a:t>
            </a:r>
            <a:r>
              <a:rPr lang="ru-RU" b="1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Берггольц</a:t>
            </a:r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. Начало» </a:t>
            </a:r>
          </a:p>
          <a:p>
            <a:pPr algn="ctr"/>
            <a:r>
              <a:rPr lang="ru-RU" b="1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Прозорова</a:t>
            </a:r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 Наталья Аркадьевна,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директор издательства «Росток» </a:t>
            </a:r>
          </a:p>
          <a:p>
            <a:pPr algn="ctr"/>
            <a:r>
              <a:rPr lang="ru-RU" b="1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Чикарова</a:t>
            </a:r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 Любовь Ивановна,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артистка – чтица Степанова Ирина Борисовна</a:t>
            </a:r>
            <a:r>
              <a:rPr lang="ru-RU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4106" name="Picture 10" descr="http://reglib.ru/Pictures/photoarch/pre/142676777911_avtografu_dlya_chitatelei.jpg">
            <a:hlinkClick r:id="rId2" tooltip="Автографы для читателей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851" y="4970050"/>
            <a:ext cx="1567949" cy="11759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-9939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" y="2837761"/>
            <a:ext cx="1638722" cy="122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tatic2.bigstockphoto.com/thumbs/7/0/2/large2/2073242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5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Прямоугольник 1"/>
          <p:cNvSpPr/>
          <p:nvPr/>
        </p:nvSpPr>
        <p:spPr>
          <a:xfrm>
            <a:off x="214282" y="500042"/>
            <a:ext cx="8786874" cy="321471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Проектная деятельность</a:t>
            </a:r>
          </a:p>
          <a:p>
            <a:pPr algn="ctr"/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Ленинградской областной </a:t>
            </a:r>
          </a:p>
          <a:p>
            <a:pPr algn="ctr"/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универсальной </a:t>
            </a:r>
          </a:p>
          <a:p>
            <a:pPr algn="ctr"/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научной библиотеки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4077072"/>
            <a:ext cx="8750776" cy="216024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по продвижению </a:t>
            </a:r>
          </a:p>
          <a:p>
            <a:pPr algn="ctr"/>
            <a:r>
              <a:rPr lang="ru-RU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книги </a:t>
            </a:r>
          </a:p>
          <a:p>
            <a:pPr algn="ctr"/>
            <a:r>
              <a:rPr lang="ru-RU" b="1" dirty="0" smtClean="0">
                <a:ln w="50800"/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и чтения</a:t>
            </a:r>
            <a:endParaRPr lang="ru-RU" b="1" dirty="0">
              <a:ln w="50800"/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708" y="918012"/>
            <a:ext cx="8080150" cy="547358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17.03.2015 года ЛОУНБ, Институт русской литературы (Пушкинский Дом) РАН, артистка - чтица филармонии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 г. Санкт-Петербурга Степанова И.Б., издательство «Росток» и Волосовская городская центральная библиотека в малом зале ГДЦ «Родник» провели презентацию книг  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«От сердца к сердцу».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Автор книг,  кандидат филологических наук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Наталья Аркадьевна </a:t>
            </a:r>
            <a:r>
              <a:rPr lang="ru-RU" sz="2000" b="1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Прозорова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latin typeface="Bookman Old Style" panose="02050604050505020204" pitchFamily="18" charset="0"/>
              </a:rPr>
              <a:t>представила на суд пришедших читателей свой многолетний труд, произведения : </a:t>
            </a:r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«Ольга </a:t>
            </a:r>
            <a:r>
              <a:rPr lang="ru-RU" b="1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Берггольц</a:t>
            </a:r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. Начало (по ранним дневникам)» </a:t>
            </a:r>
            <a:r>
              <a:rPr lang="ru-RU" b="1" dirty="0" smtClean="0">
                <a:latin typeface="Bookman Old Style" panose="02050604050505020204" pitchFamily="18" charset="0"/>
              </a:rPr>
              <a:t>и сборник избранной лирики и автобиографической прозы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«Не дам забыть…»</a:t>
            </a:r>
            <a:r>
              <a:rPr lang="ru-RU" b="1" dirty="0" smtClean="0">
                <a:latin typeface="Bookman Old Style" panose="02050604050505020204" pitchFamily="18" charset="0"/>
              </a:rPr>
              <a:t>, куда вошли стихотворения,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Воспоминания  и другие материалы.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104" name="Picture 8" descr="http://reglib.ru/Pictures/photoarch/pre/14267677793_volosovskie_chitateli_tsgb.jpg">
            <a:hlinkClick r:id="rId3" tooltip="Волосовские читатели ЦГБ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2852936"/>
            <a:ext cx="1426468" cy="1069852"/>
          </a:xfrm>
          <a:prstGeom prst="rect">
            <a:avLst/>
          </a:prstGeom>
          <a:noFill/>
        </p:spPr>
      </p:pic>
      <p:pic>
        <p:nvPicPr>
          <p:cNvPr id="4108" name="Picture 12" descr="http://reglib.ru/Pictures/photoarch/pre/14267677795stepanova_i.b..jpg">
            <a:hlinkClick r:id="rId5" tooltip="Степанова И.Б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2782" y="5567076"/>
            <a:ext cx="1565722" cy="117429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-99392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028343"/>
            <a:ext cx="7488832" cy="564101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27.02.2015 г. В  празднично оформленном читальном  зале Пикалевской городской библиотеки,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где не было свободных мест,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состоялась презентация сборника поэзии и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прозы </a:t>
            </a:r>
            <a:r>
              <a:rPr lang="ru-RU" sz="2000" b="1" i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«Литературный Пикалево»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 В торжественном мероприятии приняли участие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давние друзья библиотеки из  Санкт–Петербурга: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депутат ЗАКСА Ленинградской области </a:t>
            </a:r>
          </a:p>
          <a:p>
            <a:pPr algn="ctr"/>
            <a:r>
              <a:rPr lang="ru-RU" sz="2000" b="1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Пустотин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 Николай Иванович,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генеральный директор Благотворительного Фонда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им. Ю. Слепухина – 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Наталья Александровна Слепухина </a:t>
            </a:r>
            <a:endParaRPr lang="ru-RU" b="1" dirty="0" smtClean="0">
              <a:solidFill>
                <a:srgbClr val="0033C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 куратор проекта </a:t>
            </a:r>
            <a:r>
              <a:rPr lang="ru-RU" sz="2000" b="1" dirty="0" smtClean="0">
                <a:latin typeface="Bookman Old Style" panose="02050604050505020204" pitchFamily="18" charset="0"/>
              </a:rPr>
              <a:t>«Лучшие книги – библиотекам»,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зав отделом МБА ЛОУНБ 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Вера Николаевна Чиченкова.</a:t>
            </a:r>
            <a:endParaRPr lang="ru-RU" sz="2000" b="1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http://reglib.ru/Pictures/photoarch/pre/1425305401kopiya_chichenkova_v.n._v_pikalevskoi_g-b-ke.jpg">
            <a:hlinkClick r:id="rId2" tooltip="Чиченкова В.Н. В Пикалевской б-к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82" y="2420888"/>
            <a:ext cx="1714500" cy="1285876"/>
          </a:xfrm>
          <a:prstGeom prst="rect">
            <a:avLst/>
          </a:prstGeom>
          <a:noFill/>
        </p:spPr>
      </p:pic>
      <p:pic>
        <p:nvPicPr>
          <p:cNvPr id="3076" name="Picture 4" descr="http://reglib.ru/Pictures/photoarch/pre/1425305401podarki_ot_lito_gostyam_prezentatsii.jpg">
            <a:hlinkClick r:id="rId4" tooltip="Подарки от ЛИТО гостям презентации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445225"/>
            <a:ext cx="1368152" cy="1026114"/>
          </a:xfrm>
          <a:prstGeom prst="rect">
            <a:avLst/>
          </a:prstGeom>
          <a:noFill/>
        </p:spPr>
      </p:pic>
      <p:pic>
        <p:nvPicPr>
          <p:cNvPr id="3078" name="Picture 6" descr="http://reglib.ru/Pictures/photoarch/pre/1425305401pustotin_n.i._otkruvaet_vecher_v_pikalevo.jpg">
            <a:hlinkClick r:id="rId6" tooltip="Пустотин Н. И. Открывает вечер в Пикалево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24744"/>
            <a:ext cx="1440159" cy="1080120"/>
          </a:xfrm>
          <a:prstGeom prst="rect">
            <a:avLst/>
          </a:prstGeom>
          <a:noFill/>
        </p:spPr>
      </p:pic>
      <p:pic>
        <p:nvPicPr>
          <p:cNvPr id="3080" name="Picture 8" descr="http://reglib.ru/Pictures/photoarch/pre/1425305401slepuhina_n._a._pustotin_n.i.__kochubei_l.n..jpg">
            <a:hlinkClick r:id="rId8" tooltip="Слепухина Н. А., Пустотин Н. И., Кочубей Л.Н.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4005064"/>
            <a:ext cx="1714500" cy="12858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44624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204864"/>
            <a:ext cx="8172400" cy="462289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14.08.2015 года </a:t>
            </a:r>
            <a:r>
              <a:rPr lang="ru-RU" b="1" dirty="0">
                <a:latin typeface="Bookman Old Style" panose="02050604050505020204" pitchFamily="18" charset="0"/>
              </a:rPr>
              <a:t>в </a:t>
            </a:r>
            <a:r>
              <a:rPr lang="ru-RU" b="1" dirty="0" err="1">
                <a:latin typeface="Bookman Old Style" panose="02050604050505020204" pitchFamily="18" charset="0"/>
              </a:rPr>
              <a:t>Сиверской</a:t>
            </a:r>
            <a:r>
              <a:rPr lang="ru-RU" b="1" dirty="0">
                <a:latin typeface="Bookman Old Style" panose="02050604050505020204" pitchFamily="18" charset="0"/>
              </a:rPr>
              <a:t> поселковой библиотеке </a:t>
            </a:r>
            <a:r>
              <a:rPr lang="ru-RU" b="1" dirty="0" smtClean="0">
                <a:latin typeface="Bookman Old Style" panose="02050604050505020204" pitchFamily="18" charset="0"/>
              </a:rPr>
              <a:t> им</a:t>
            </a:r>
            <a:r>
              <a:rPr lang="ru-RU" b="1" dirty="0">
                <a:latin typeface="Bookman Old Style" panose="02050604050505020204" pitchFamily="18" charset="0"/>
              </a:rPr>
              <a:t>.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А</a:t>
            </a:r>
            <a:r>
              <a:rPr lang="ru-RU" b="1" dirty="0">
                <a:latin typeface="Bookman Old Style" panose="02050604050505020204" pitchFamily="18" charset="0"/>
              </a:rPr>
              <a:t>. </a:t>
            </a:r>
            <a:r>
              <a:rPr lang="ru-RU" b="1" dirty="0" err="1">
                <a:latin typeface="Bookman Old Style" panose="02050604050505020204" pitchFamily="18" charset="0"/>
              </a:rPr>
              <a:t>Майкова</a:t>
            </a:r>
            <a:r>
              <a:rPr lang="ru-RU" b="1" dirty="0"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latin typeface="Bookman Old Style" panose="02050604050505020204" pitchFamily="18" charset="0"/>
              </a:rPr>
              <a:t>  отдел МБА ЛОУНБ организовал встречу читателей с </a:t>
            </a: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Мариной Георгиевной Козыревой </a:t>
            </a:r>
            <a:r>
              <a:rPr lang="ru-RU" b="1" dirty="0" smtClean="0">
                <a:latin typeface="Bookman Old Style" panose="02050604050505020204" pitchFamily="18" charset="0"/>
              </a:rPr>
              <a:t>–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кандидатом географических наук, историком, краеведом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 создателем  музея  Льва Николаевича Гумилева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 в Петербурге.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Марина Георгиевна внучка писателя Бориса Лавренева и жена физика Александра Николаевича Козырева,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который тоже приехал на встречу с читателями.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   Ему удалось встретиться здесь с друзьями юности,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которые в настоящее время живут в п.Сиверский.</a:t>
            </a:r>
            <a:endParaRPr lang="ru-RU" sz="2000" b="1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052736"/>
            <a:ext cx="8821644" cy="107157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 smtClean="0">
                <a:latin typeface="Monotype Corsiva" panose="03010101010201010101" pitchFamily="66" charset="0"/>
              </a:rPr>
              <a:t>В рамках проекта 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«Российские писатели – жителям Ленинградской области» </a:t>
            </a:r>
            <a:endParaRPr lang="ru-RU" dirty="0" smtClean="0">
              <a:solidFill>
                <a:srgbClr val="0033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://reglib.ru/Pictures/photoarch/pre/1440062987efimenko_d._chitaet_stihi_n._gumileva.jpg">
            <a:hlinkClick r:id="rId2" tooltip="Ефименко Д. читает стихи Н. Гумилева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7" y="2124306"/>
            <a:ext cx="1296143" cy="972108"/>
          </a:xfrm>
          <a:prstGeom prst="rect">
            <a:avLst/>
          </a:prstGeom>
          <a:noFill/>
        </p:spPr>
      </p:pic>
      <p:pic>
        <p:nvPicPr>
          <p:cNvPr id="1028" name="Picture 4" descr="http://reglib.ru/Pictures/photoarch/pre/1440062987tomashevskaya_o._i_efimenko_v_siverskoi.jpg">
            <a:hlinkClick r:id="rId4" tooltip="Томашевская О.Б. и Ефименко в Сиверской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1155329" cy="866498"/>
          </a:xfrm>
          <a:prstGeom prst="rect">
            <a:avLst/>
          </a:prstGeom>
          <a:noFill/>
        </p:spPr>
      </p:pic>
      <p:pic>
        <p:nvPicPr>
          <p:cNvPr id="1030" name="Picture 6" descr="http://reglib.ru/Pictures/photoarch/pre/1440062987tomashevskaya_o.b.__v_siverskoi_p-_b-ke.jpg">
            <a:hlinkClick r:id="rId6" tooltip="Томашевская О.Б.  в Сиверской п.  библиотеке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0408" y="5229200"/>
            <a:ext cx="1296144" cy="97210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71414"/>
            <a:ext cx="8424936" cy="10174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268761"/>
            <a:ext cx="8892480" cy="84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800B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рамках проекта в библиотеках города Гатчина </a:t>
            </a:r>
          </a:p>
          <a:p>
            <a:pPr marL="0" marR="0" lvl="0" indent="45085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800B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 района состоялись встречи с читателями: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800B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6" name="Picture 2" descr="C:\Users\Вера\Documents\МБА ВЕРА НИКОЛАЕВНА\Фото  в Купринке 26.01. 2016года\Ивашинцов Д А. об альманахе  в Куприн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57146"/>
            <a:ext cx="2952328" cy="2214246"/>
          </a:xfrm>
          <a:prstGeom prst="rect">
            <a:avLst/>
          </a:prstGeom>
          <a:noFill/>
        </p:spPr>
      </p:pic>
      <p:pic>
        <p:nvPicPr>
          <p:cNvPr id="1027" name="Picture 3" descr="C:\Users\Вера\Documents\МБА ВЕРА НИКОЛАЕВНА\Фото  в Купринке 26.01. 2016года\Чиченкова В.Н. и Ивашинцов Д. А. на презента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386" y="2222866"/>
            <a:ext cx="2736304" cy="2052228"/>
          </a:xfrm>
          <a:prstGeom prst="rect">
            <a:avLst/>
          </a:prstGeom>
          <a:noFill/>
        </p:spPr>
      </p:pic>
      <p:pic>
        <p:nvPicPr>
          <p:cNvPr id="1028" name="Picture 4" descr="C:\Users\Вера\Documents\МБА ВЕРА НИКОЛАЕВНА\ГАТЧИНА РУССКИЙ МИР 23.03. 16 г\Ивашинцов Д.А.  делает презентацию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509119"/>
            <a:ext cx="3168352" cy="2106459"/>
          </a:xfrm>
          <a:prstGeom prst="rect">
            <a:avLst/>
          </a:prstGeom>
          <a:noFill/>
        </p:spPr>
      </p:pic>
      <p:pic>
        <p:nvPicPr>
          <p:cNvPr id="1029" name="Picture 5" descr="C:\Users\Вера\Documents\МБА ВЕРА НИКОЛАЕВНА\ГАТЧИНА РУССКИЙ МИР 23.03. 16 г\Ковалькова Т.И  в Гатчинской мпб.JPG"/>
          <p:cNvPicPr>
            <a:picLocks noChangeAspect="1" noChangeArrowheads="1"/>
          </p:cNvPicPr>
          <p:nvPr/>
        </p:nvPicPr>
        <p:blipFill>
          <a:blip r:embed="rId5" cstate="print">
            <a:lum bright="40000" contrast="40000"/>
          </a:blip>
          <a:srcRect/>
          <a:stretch>
            <a:fillRect/>
          </a:stretch>
        </p:blipFill>
        <p:spPr bwMode="auto">
          <a:xfrm>
            <a:off x="4716016" y="4437111"/>
            <a:ext cx="3312368" cy="22022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268760"/>
            <a:ext cx="8424936" cy="80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рамках проекта в библиотеках города Гатчина и района состоялись встречи с читателями:</a:t>
            </a:r>
            <a:endParaRPr kumimoji="0" lang="ru-RU" sz="3200" b="1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49155" name="Picture 3" descr="C:\Users\Вера\Documents\МБА ВЕРА НИКОЛАЕВНА\Купринка 07.12.15\Год литературы в Гатчинской г-б-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071678"/>
            <a:ext cx="2711285" cy="2033464"/>
          </a:xfrm>
          <a:prstGeom prst="rect">
            <a:avLst/>
          </a:prstGeom>
          <a:noFill/>
        </p:spPr>
      </p:pic>
      <p:pic>
        <p:nvPicPr>
          <p:cNvPr id="49156" name="Picture 4" descr="C:\Users\Вера\Documents\МБА ВЕРА НИКОЛАЕВНА\Купринка 07.12.15\Черняк Мария Александровна в библиоте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366" y="2037146"/>
            <a:ext cx="2808312" cy="2106234"/>
          </a:xfrm>
          <a:prstGeom prst="rect">
            <a:avLst/>
          </a:prstGeom>
          <a:noFill/>
        </p:spPr>
      </p:pic>
      <p:pic>
        <p:nvPicPr>
          <p:cNvPr id="49157" name="Picture 5" descr="C:\Users\Вера\Documents\МБА ВЕРА НИКОЛАЕВНА\фото кобрино\Новые книги О. Охапкина в Кобрино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043607" y="4365104"/>
            <a:ext cx="2976331" cy="2232248"/>
          </a:xfrm>
          <a:prstGeom prst="rect">
            <a:avLst/>
          </a:prstGeom>
          <a:noFill/>
        </p:spPr>
      </p:pic>
      <p:pic>
        <p:nvPicPr>
          <p:cNvPr id="49158" name="Picture 6" descr="C:\Users\Вера\Documents\МБА ВЕРА НИКОЛАЕВНА\фото кобрино\Охапкина Т.И. в Кобрино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788024" y="4293096"/>
            <a:ext cx="2987823" cy="22408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08" y="1196752"/>
            <a:ext cx="8964488" cy="116067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 smtClean="0">
                <a:latin typeface="Bookman Old Style" panose="02050604050505020204" pitchFamily="18" charset="0"/>
              </a:rPr>
              <a:t>МБА ЛОУНБ совместно с НП «Русская культура» организовали презентацию Альманаха «Русский м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i</a:t>
            </a:r>
            <a:r>
              <a:rPr lang="ru-RU" sz="2800" b="1" dirty="0" smtClean="0">
                <a:latin typeface="Bookman Old Style" panose="02050604050505020204" pitchFamily="18" charset="0"/>
              </a:rPr>
              <a:t>ръ»  для жителей</a:t>
            </a:r>
          </a:p>
          <a:p>
            <a:pPr algn="ctr">
              <a:lnSpc>
                <a:spcPts val="2800"/>
              </a:lnSpc>
            </a:pPr>
            <a:r>
              <a:rPr lang="ru-RU" sz="2800" b="1" dirty="0" smtClean="0">
                <a:latin typeface="Bookman Old Style" panose="02050604050505020204" pitchFamily="18" charset="0"/>
              </a:rPr>
              <a:t> и читателей  </a:t>
            </a:r>
            <a:r>
              <a:rPr lang="ru-RU" sz="2800" b="1" dirty="0" err="1" smtClean="0">
                <a:latin typeface="Bookman Old Style" panose="02050604050505020204" pitchFamily="18" charset="0"/>
              </a:rPr>
              <a:t>Сиверской</a:t>
            </a:r>
            <a:r>
              <a:rPr lang="ru-RU" sz="2800" b="1" dirty="0" smtClean="0">
                <a:latin typeface="Bookman Old Style" panose="02050604050505020204" pitchFamily="18" charset="0"/>
              </a:rPr>
              <a:t> библиотеки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50178" name="Picture 2" descr="C:\Users\Вера\Documents\МБА ВЕРА НИКОЛАЕВНА\Сиверская 16 июня2016\Презентация  альманаха в Сиверской библиоте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3766" y="2462584"/>
            <a:ext cx="3456384" cy="1944217"/>
          </a:xfrm>
          <a:prstGeom prst="rect">
            <a:avLst/>
          </a:prstGeom>
          <a:noFill/>
        </p:spPr>
      </p:pic>
      <p:pic>
        <p:nvPicPr>
          <p:cNvPr id="50179" name="Picture 3" descr="C:\Users\Вера\Documents\МБА ВЕРА НИКОЛАЕВНА\Сиверская 16 июня2016\Ковалькова Т. И. в Сиверской библиотеке.JPG"/>
          <p:cNvPicPr>
            <a:picLocks noChangeAspect="1" noChangeArrowheads="1"/>
          </p:cNvPicPr>
          <p:nvPr/>
        </p:nvPicPr>
        <p:blipFill>
          <a:blip r:embed="rId3" cstate="print"/>
          <a:srcRect l="6089" r="35052"/>
          <a:stretch>
            <a:fillRect/>
          </a:stretch>
        </p:blipFill>
        <p:spPr bwMode="auto">
          <a:xfrm>
            <a:off x="214282" y="4375379"/>
            <a:ext cx="2448272" cy="2339769"/>
          </a:xfrm>
          <a:prstGeom prst="rect">
            <a:avLst/>
          </a:prstGeom>
          <a:noFill/>
        </p:spPr>
      </p:pic>
      <p:pic>
        <p:nvPicPr>
          <p:cNvPr id="50180" name="Picture 4" descr="C:\Users\Вера\Documents\МБА ВЕРА НИКОЛАЕВНА\Сиверская 16 июня2016\С.И. Спиридонова  открывает презентацию.JPG"/>
          <p:cNvPicPr>
            <a:picLocks noChangeAspect="1" noChangeArrowheads="1"/>
          </p:cNvPicPr>
          <p:nvPr/>
        </p:nvPicPr>
        <p:blipFill>
          <a:blip r:embed="rId4" cstate="print"/>
          <a:srcRect r="50266"/>
          <a:stretch>
            <a:fillRect/>
          </a:stretch>
        </p:blipFill>
        <p:spPr bwMode="auto">
          <a:xfrm>
            <a:off x="2857488" y="4286256"/>
            <a:ext cx="2088231" cy="2361847"/>
          </a:xfrm>
          <a:prstGeom prst="rect">
            <a:avLst/>
          </a:prstGeom>
          <a:noFill/>
        </p:spPr>
      </p:pic>
      <p:pic>
        <p:nvPicPr>
          <p:cNvPr id="50181" name="Picture 5" descr="C:\Users\Вера\Documents\МБА ВЕРА НИКОЛАЕВНА\Сиверская 16 июня2016\Чит. зал в Сиверской-презентация альманаха Русский мiръ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500570"/>
            <a:ext cx="3851920" cy="2166706"/>
          </a:xfrm>
          <a:prstGeom prst="rect">
            <a:avLst/>
          </a:prstGeom>
          <a:noFill/>
        </p:spPr>
      </p:pic>
      <p:pic>
        <p:nvPicPr>
          <p:cNvPr id="50182" name="Picture 6" descr="C:\Users\Вера\Documents\МБА ВЕРА НИКОЛАЕВНА\Сиверская 16 июня2016\Ивашинцов Д. А. в Сиверской.JPG"/>
          <p:cNvPicPr>
            <a:picLocks noChangeAspect="1" noChangeArrowheads="1"/>
          </p:cNvPicPr>
          <p:nvPr/>
        </p:nvPicPr>
        <p:blipFill>
          <a:blip r:embed="rId6" cstate="print"/>
          <a:srcRect r="34585"/>
          <a:stretch>
            <a:fillRect/>
          </a:stretch>
        </p:blipFill>
        <p:spPr bwMode="auto">
          <a:xfrm>
            <a:off x="915746" y="2431163"/>
            <a:ext cx="2260980" cy="19442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8712968" cy="128388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800" b="1" dirty="0" smtClean="0">
                <a:latin typeface="Bookman Old Style" panose="02050604050505020204" pitchFamily="18" charset="0"/>
              </a:rPr>
              <a:t>В Запорожской модельной сельской библиотеке Приозерского муниципального района состоялась встреча для библиотекарей  и читателей Сосновского   и Запорожского поселений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51202" name="Picture 2" descr="C:\Users\Вера\Documents\МБА ВЕРА НИКОЛАЕВНА\Запорожская с-б 16.03.16 на сайт\Фото\Готовится встреча с Гумилевы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80640"/>
            <a:ext cx="2548780" cy="1911585"/>
          </a:xfrm>
          <a:prstGeom prst="rect">
            <a:avLst/>
          </a:prstGeom>
          <a:noFill/>
        </p:spPr>
      </p:pic>
      <p:pic>
        <p:nvPicPr>
          <p:cNvPr id="51203" name="Picture 3" descr="C:\Users\Вера\Documents\МБА ВЕРА НИКОЛАЕВНА\Запорожская с-б 16.03.16 на сайт\Фото\Смекалова М.Ю  и Чиченкова В.Н..JPG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5403034" y="2480640"/>
            <a:ext cx="2620789" cy="1965592"/>
          </a:xfrm>
          <a:prstGeom prst="rect">
            <a:avLst/>
          </a:prstGeom>
          <a:noFill/>
        </p:spPr>
      </p:pic>
      <p:pic>
        <p:nvPicPr>
          <p:cNvPr id="51204" name="Picture 4" descr="C:\Users\Вера\Documents\МБА ВЕРА НИКОЛАЕВНА\Запорожская с-б 16.03.16 на сайт\Фото\Фото на память 16.03.16г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72008"/>
            <a:ext cx="2952328" cy="2214246"/>
          </a:xfrm>
          <a:prstGeom prst="rect">
            <a:avLst/>
          </a:prstGeom>
          <a:noFill/>
        </p:spPr>
      </p:pic>
      <p:pic>
        <p:nvPicPr>
          <p:cNvPr id="51205" name="Picture 5" descr="C:\Users\Вера\Documents\МБА ВЕРА НИКОЛАЕВНА\Запорожская с-б 16.03.16 на сайт\Фото\Дмитрий Ефименко в Запорожской с-б.JPG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</a:blip>
          <a:srcRect b="27575"/>
          <a:stretch>
            <a:fillRect/>
          </a:stretch>
        </p:blipFill>
        <p:spPr bwMode="auto">
          <a:xfrm>
            <a:off x="1714480" y="4572008"/>
            <a:ext cx="2088232" cy="2232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6752"/>
            <a:ext cx="8999984" cy="116151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</a:rPr>
              <a:t>Много интересных встреч прошло в библиотеках области с писателем, сценаристом, лауреатом Государственной премии РФ – </a:t>
            </a:r>
          </a:p>
          <a:p>
            <a:pPr algn="ctr"/>
            <a:r>
              <a:rPr lang="ru-RU" sz="2800" b="1" dirty="0" smtClean="0">
                <a:ln w="50800"/>
              </a:rPr>
              <a:t>Михаилом Николаевичем Кураевым.</a:t>
            </a:r>
            <a:endParaRPr lang="ru-RU" sz="2800" b="1" dirty="0">
              <a:ln w="50800"/>
            </a:endParaRPr>
          </a:p>
        </p:txBody>
      </p:sp>
      <p:pic>
        <p:nvPicPr>
          <p:cNvPr id="52227" name="Picture 3" descr="C:\Users\Вера\Documents\МБА ВЕРА НИКОЛАЕВНА\Кураев ВОЛХОВ 22.03.16 г\АДАМСКАЯ Г.Н.и Кураев М.Н..JPG"/>
          <p:cNvPicPr>
            <a:picLocks noChangeAspect="1" noChangeArrowheads="1"/>
          </p:cNvPicPr>
          <p:nvPr/>
        </p:nvPicPr>
        <p:blipFill>
          <a:blip r:embed="rId2" cstate="print"/>
          <a:srcRect b="14845"/>
          <a:stretch>
            <a:fillRect/>
          </a:stretch>
        </p:blipFill>
        <p:spPr bwMode="auto">
          <a:xfrm>
            <a:off x="5220072" y="4653136"/>
            <a:ext cx="3312368" cy="2115486"/>
          </a:xfrm>
          <a:prstGeom prst="rect">
            <a:avLst/>
          </a:prstGeom>
          <a:noFill/>
        </p:spPr>
      </p:pic>
      <p:pic>
        <p:nvPicPr>
          <p:cNvPr id="52228" name="Picture 4" descr="C:\Users\Вера\Documents\МБА ВЕРА НИКОЛАЕВНА\Кураев ВОЛХОВ 22.03.16 г\Блок-ада. Чиченкова В.Н. о творчестве М. Кура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20888"/>
            <a:ext cx="2627783" cy="1970837"/>
          </a:xfrm>
          <a:prstGeom prst="rect">
            <a:avLst/>
          </a:prstGeom>
          <a:noFill/>
        </p:spPr>
      </p:pic>
      <p:pic>
        <p:nvPicPr>
          <p:cNvPr id="52229" name="Picture 5" descr="C:\Users\Вера\Documents\МБА ВЕРА НИКОЛАЕВНА\Кураев ВОЛХОВ 22.03.16 г\Кураев М.Н. и Чиченкова В.Н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358262"/>
            <a:ext cx="2771800" cy="2078850"/>
          </a:xfrm>
          <a:prstGeom prst="rect">
            <a:avLst/>
          </a:prstGeom>
          <a:noFill/>
        </p:spPr>
      </p:pic>
      <p:pic>
        <p:nvPicPr>
          <p:cNvPr id="52230" name="Picture 6" descr="C:\Users\Вера\Documents\МБА ВЕРА НИКОЛАЕВНА\Кураев ВОЛХОВ 22.03.16 г\Кураев М.Н. о ГРАФТИ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348880"/>
            <a:ext cx="1512168" cy="2016224"/>
          </a:xfrm>
          <a:prstGeom prst="rect">
            <a:avLst/>
          </a:prstGeom>
          <a:noFill/>
        </p:spPr>
      </p:pic>
      <p:pic>
        <p:nvPicPr>
          <p:cNvPr id="52231" name="Picture 7" descr="C:\Users\Вера\Documents\МБА ВЕРА НИКОЛАЕВНА\Кураев ВОЛХОВ 22.03.16 г\Первая встреча с писателем М. Кураевы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509120"/>
            <a:ext cx="2747797" cy="20608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96752"/>
            <a:ext cx="8892480" cy="135421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</a:rPr>
              <a:t>В феврале 2016 года в читальном зале </a:t>
            </a:r>
            <a:r>
              <a:rPr lang="ru-RU" b="1" dirty="0" err="1" smtClean="0">
                <a:ln w="50800"/>
              </a:rPr>
              <a:t>Приозерской</a:t>
            </a:r>
            <a:r>
              <a:rPr lang="ru-RU" b="1" dirty="0" smtClean="0">
                <a:ln w="50800"/>
              </a:rPr>
              <a:t>  </a:t>
            </a:r>
            <a:r>
              <a:rPr lang="ru-RU" b="1" dirty="0" err="1" smtClean="0">
                <a:ln w="50800"/>
              </a:rPr>
              <a:t>межпоселенческой</a:t>
            </a:r>
            <a:r>
              <a:rPr lang="ru-RU" b="1" dirty="0" smtClean="0">
                <a:ln w="50800"/>
              </a:rPr>
              <a:t> библиотеки собрались поклонники творчества поэта, прозаика, актера, педагога – лауреата многих литературных премий –</a:t>
            </a:r>
          </a:p>
          <a:p>
            <a:pPr algn="ctr"/>
            <a:r>
              <a:rPr lang="ru-RU" b="1" dirty="0" smtClean="0">
                <a:ln w="50800"/>
              </a:rPr>
              <a:t> </a:t>
            </a:r>
            <a:r>
              <a:rPr lang="ru-RU" sz="2800" b="1" dirty="0" smtClean="0">
                <a:ln w="50800"/>
              </a:rPr>
              <a:t>Алексея Анатольевича Шевченко</a:t>
            </a:r>
            <a:r>
              <a:rPr lang="ru-RU" b="1" dirty="0" smtClean="0">
                <a:ln w="50800"/>
              </a:rPr>
              <a:t>. </a:t>
            </a:r>
            <a:endParaRPr lang="ru-RU" b="1" dirty="0">
              <a:ln w="50800"/>
            </a:endParaRPr>
          </a:p>
        </p:txBody>
      </p:sp>
      <p:pic>
        <p:nvPicPr>
          <p:cNvPr id="53250" name="Picture 2" descr="C:\Users\Вера\Documents\МБА ВЕРА НИКОЛАЕВНА\Приозерск 17.02 2016г Шевченко\фото приозерск 17.02 16г шевченко\Встреча в МПБ Приозерска с А.Шевченко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13976"/>
          <a:stretch>
            <a:fillRect/>
          </a:stretch>
        </p:blipFill>
        <p:spPr bwMode="auto">
          <a:xfrm>
            <a:off x="251520" y="2636912"/>
            <a:ext cx="2747796" cy="1772815"/>
          </a:xfrm>
          <a:prstGeom prst="rect">
            <a:avLst/>
          </a:prstGeom>
          <a:noFill/>
        </p:spPr>
      </p:pic>
      <p:pic>
        <p:nvPicPr>
          <p:cNvPr id="53251" name="Picture 3" descr="C:\Users\Вера\Documents\МБА ВЕРА НИКОЛАЕВНА\Приозерск 17.02 2016г Шевченко\фото приозерск 17.02 16г шевченко\Новые стихи в Приозерске.JPG"/>
          <p:cNvPicPr>
            <a:picLocks noChangeAspect="1" noChangeArrowheads="1"/>
          </p:cNvPicPr>
          <p:nvPr/>
        </p:nvPicPr>
        <p:blipFill>
          <a:blip r:embed="rId3" cstate="print"/>
          <a:srcRect t="14700" b="30701"/>
          <a:stretch>
            <a:fillRect/>
          </a:stretch>
        </p:blipFill>
        <p:spPr bwMode="auto">
          <a:xfrm>
            <a:off x="4067944" y="2636912"/>
            <a:ext cx="4571999" cy="1872208"/>
          </a:xfrm>
          <a:prstGeom prst="rect">
            <a:avLst/>
          </a:prstGeom>
          <a:noFill/>
        </p:spPr>
      </p:pic>
      <p:pic>
        <p:nvPicPr>
          <p:cNvPr id="53252" name="Picture 4" descr="C:\Users\Вера\Documents\МБА ВЕРА НИКОЛАЕВНА\Приозерск 17.02 2016г Шевченко\фото приозерск 17.02 16г шевченко\О новых работах в кино, А.Шевченко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55576" y="4608512"/>
            <a:ext cx="2843808" cy="2132856"/>
          </a:xfrm>
          <a:prstGeom prst="rect">
            <a:avLst/>
          </a:prstGeom>
          <a:noFill/>
        </p:spPr>
      </p:pic>
      <p:pic>
        <p:nvPicPr>
          <p:cNvPr id="53253" name="Picture 5" descr="C:\Users\Вера\Documents\МБА ВЕРА НИКОЛАЕВНА\Приозерск 17.02 2016г Шевченко\фото приозерск 17.02 16г шевченко\Чиченкова В.Н. и Шевченко А.А. в Приозерске.JPG"/>
          <p:cNvPicPr>
            <a:picLocks noChangeAspect="1" noChangeArrowheads="1"/>
          </p:cNvPicPr>
          <p:nvPr/>
        </p:nvPicPr>
        <p:blipFill>
          <a:blip r:embed="rId5" cstate="print"/>
          <a:srcRect t="28377"/>
          <a:stretch>
            <a:fillRect/>
          </a:stretch>
        </p:blipFill>
        <p:spPr bwMode="auto">
          <a:xfrm>
            <a:off x="4383621" y="4725144"/>
            <a:ext cx="3753417" cy="20162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892480" cy="1200329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МБА ЛОУНБ совместно с музеем Л. Н. Гумилева, артистом филармонии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</a:rPr>
              <a:t> Д. </a:t>
            </a:r>
            <a:r>
              <a:rPr lang="ru-RU" b="1" dirty="0" err="1" smtClean="0">
                <a:solidFill>
                  <a:srgbClr val="FFFFFF"/>
                </a:solidFill>
              </a:rPr>
              <a:t>Ефименко</a:t>
            </a:r>
            <a:r>
              <a:rPr lang="ru-RU" b="1" dirty="0" smtClean="0">
                <a:solidFill>
                  <a:srgbClr val="FFFFFF"/>
                </a:solidFill>
              </a:rPr>
              <a:t> и Т.И. </a:t>
            </a:r>
            <a:r>
              <a:rPr lang="ru-RU" b="1" dirty="0" err="1" smtClean="0">
                <a:solidFill>
                  <a:srgbClr val="FFFFFF"/>
                </a:solidFill>
              </a:rPr>
              <a:t>Ковальковой-Охапкинкой</a:t>
            </a:r>
            <a:r>
              <a:rPr lang="ru-RU" b="1" dirty="0" smtClean="0">
                <a:solidFill>
                  <a:srgbClr val="FFFFFF"/>
                </a:solidFill>
              </a:rPr>
              <a:t> организовали  встречу с читателями </a:t>
            </a:r>
            <a:r>
              <a:rPr lang="ru-RU" b="1" dirty="0" err="1" smtClean="0">
                <a:solidFill>
                  <a:srgbClr val="FFFFFF"/>
                </a:solidFill>
              </a:rPr>
              <a:t>Токсовской</a:t>
            </a:r>
            <a:r>
              <a:rPr lang="ru-RU" b="1" dirty="0" smtClean="0">
                <a:solidFill>
                  <a:srgbClr val="FFFFFF"/>
                </a:solidFill>
              </a:rPr>
              <a:t> поселковой библиотеки 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Всеволожского муниципального района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54274" name="Picture 2" descr="C:\Users\Вера\Documents\МБА ВЕРА НИКОЛАЕВНА\Токсово 02.06 2016\Дмитрий Ефименко в Токсо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485357"/>
            <a:ext cx="3312368" cy="2202725"/>
          </a:xfrm>
          <a:prstGeom prst="rect">
            <a:avLst/>
          </a:prstGeom>
          <a:noFill/>
        </p:spPr>
      </p:pic>
      <p:pic>
        <p:nvPicPr>
          <p:cNvPr id="54275" name="Picture 3" descr="C:\Users\Вера\Documents\МБА ВЕРА НИКОЛАЕВНА\Токсово 02.06 2016\Козырева М.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437112"/>
            <a:ext cx="3240360" cy="2154840"/>
          </a:xfrm>
          <a:prstGeom prst="rect">
            <a:avLst/>
          </a:prstGeom>
          <a:noFill/>
        </p:spPr>
      </p:pic>
      <p:pic>
        <p:nvPicPr>
          <p:cNvPr id="54276" name="Picture 4" descr="C:\Users\Вера\Documents\МБА ВЕРА НИКОЛАЕВНА\Токсово фото  и текст12.05 16\Ковалькова Т.И. и поэты в Токсо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564904"/>
            <a:ext cx="2627784" cy="1747477"/>
          </a:xfrm>
          <a:prstGeom prst="rect">
            <a:avLst/>
          </a:prstGeom>
          <a:noFill/>
        </p:spPr>
      </p:pic>
      <p:pic>
        <p:nvPicPr>
          <p:cNvPr id="54277" name="Picture 5" descr="C:\Users\Вера\Documents\МБА ВЕРА НИКОЛАЕВНА\Токсово фото  и текст12.05 16\Т.И. Ковалькова-Охапкина в Токсовской п-ке.JPG"/>
          <p:cNvPicPr>
            <a:picLocks noChangeAspect="1" noChangeArrowheads="1"/>
          </p:cNvPicPr>
          <p:nvPr/>
        </p:nvPicPr>
        <p:blipFill>
          <a:blip r:embed="rId5" cstate="print"/>
          <a:srcRect r="37069"/>
          <a:stretch>
            <a:fillRect/>
          </a:stretch>
        </p:blipFill>
        <p:spPr bwMode="auto">
          <a:xfrm>
            <a:off x="107504" y="2420888"/>
            <a:ext cx="2736304" cy="28914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15436" cy="22322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>
                  <a:noFill/>
                </a:ln>
                <a:solidFill>
                  <a:srgbClr val="0B48A1"/>
                </a:solidFill>
                <a:latin typeface="Arial Black" pitchFamily="34" charset="0"/>
              </a:rPr>
              <a:t>Ленинградской областной </a:t>
            </a:r>
          </a:p>
          <a:p>
            <a:pPr algn="ctr"/>
            <a:r>
              <a:rPr lang="ru-RU" b="1" dirty="0" smtClean="0">
                <a:ln w="11430">
                  <a:noFill/>
                </a:ln>
                <a:solidFill>
                  <a:srgbClr val="0B48A1"/>
                </a:solidFill>
                <a:latin typeface="Arial Black" pitchFamily="34" charset="0"/>
              </a:rPr>
              <a:t>универсальной </a:t>
            </a:r>
          </a:p>
          <a:p>
            <a:pPr algn="ctr"/>
            <a:r>
              <a:rPr lang="ru-RU" b="1" dirty="0" smtClean="0">
                <a:ln w="11430">
                  <a:noFill/>
                </a:ln>
                <a:solidFill>
                  <a:srgbClr val="0B48A1"/>
                </a:solidFill>
                <a:latin typeface="Arial Black" pitchFamily="34" charset="0"/>
              </a:rPr>
              <a:t>научной библиотекой</a:t>
            </a:r>
          </a:p>
          <a:p>
            <a:pPr algn="ctr"/>
            <a:r>
              <a:rPr lang="ru-RU" b="1" dirty="0" smtClean="0">
                <a:ln w="11430">
                  <a:noFill/>
                </a:ln>
                <a:solidFill>
                  <a:srgbClr val="0B48A1"/>
                </a:solidFill>
                <a:latin typeface="Arial Black" pitchFamily="34" charset="0"/>
              </a:rPr>
              <a:t>реализуются проекты:</a:t>
            </a:r>
            <a:endParaRPr lang="ru-RU" b="1" dirty="0">
              <a:ln w="11430">
                <a:noFill/>
              </a:ln>
              <a:solidFill>
                <a:srgbClr val="0B48A1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636912"/>
            <a:ext cx="8643998" cy="136815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«Лучшие книги библиотекам»</a:t>
            </a:r>
            <a:endParaRPr lang="ru-RU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293096"/>
            <a:ext cx="8715436" cy="227176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«Российские писатели жителям</a:t>
            </a:r>
          </a:p>
          <a:p>
            <a:pPr algn="ctr">
              <a:lnSpc>
                <a:spcPts val="1500"/>
              </a:lnSpc>
            </a:pPr>
            <a:r>
              <a:rPr lang="ru-RU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Ленинградской области»</a:t>
            </a:r>
            <a:endParaRPr lang="ru-RU" b="1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1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08" y="1268760"/>
            <a:ext cx="8964488" cy="1200329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i="1" dirty="0" smtClean="0"/>
              <a:t>К 90 – </a:t>
            </a:r>
            <a:r>
              <a:rPr lang="ru-RU" b="1" i="1" dirty="0" err="1" smtClean="0"/>
              <a:t>летию</a:t>
            </a:r>
            <a:r>
              <a:rPr lang="ru-RU" b="1" i="1" dirty="0" smtClean="0"/>
              <a:t> со дня рождения Юрия Григорьевича Слепухина</a:t>
            </a:r>
          </a:p>
          <a:p>
            <a:pPr algn="ctr"/>
            <a:r>
              <a:rPr lang="ru-RU" b="1" dirty="0" smtClean="0"/>
              <a:t>20 апреля 2016 года МБА ЛОУНБ совместно с Благотворительным Фондом им. Ю.Г. Слепухина и </a:t>
            </a:r>
            <a:r>
              <a:rPr lang="ru-RU" b="1" dirty="0" err="1" smtClean="0"/>
              <a:t>Подпорожской</a:t>
            </a:r>
            <a:r>
              <a:rPr lang="ru-RU" b="1" dirty="0" smtClean="0"/>
              <a:t> центральной районной библиотекой организовали встречу с читателями города Подпорожье.</a:t>
            </a:r>
            <a:endParaRPr lang="ru-RU" b="1" dirty="0"/>
          </a:p>
        </p:txBody>
      </p:sp>
      <p:pic>
        <p:nvPicPr>
          <p:cNvPr id="55298" name="Picture 2" descr="C:\Users\Вера\Documents\МБА ВЕРА НИКОЛАЕВНА\фото 20.04.16 Подпорожье\Артемьева Г.А. представляет гостей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347864" y="2492896"/>
            <a:ext cx="2771800" cy="2078850"/>
          </a:xfrm>
          <a:prstGeom prst="rect">
            <a:avLst/>
          </a:prstGeom>
          <a:noFill/>
        </p:spPr>
      </p:pic>
      <p:pic>
        <p:nvPicPr>
          <p:cNvPr id="55299" name="Picture 3" descr="C:\Users\Вера\Documents\МБА ВЕРА НИКОЛАЕВНА\фото 20.04.16 Подпорожье\В Подпорожь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2843808" cy="2132856"/>
          </a:xfrm>
          <a:prstGeom prst="rect">
            <a:avLst/>
          </a:prstGeom>
          <a:noFill/>
        </p:spPr>
      </p:pic>
      <p:pic>
        <p:nvPicPr>
          <p:cNvPr id="55300" name="Picture 4" descr="C:\Users\Вера\Documents\МБА ВЕРА НИКОЛАЕВНА\фото 20.04.16 Подпорожье\Слепухина Н.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3" y="2492896"/>
            <a:ext cx="2784309" cy="2088232"/>
          </a:xfrm>
          <a:prstGeom prst="rect">
            <a:avLst/>
          </a:prstGeom>
          <a:noFill/>
        </p:spPr>
      </p:pic>
      <p:pic>
        <p:nvPicPr>
          <p:cNvPr id="55301" name="Picture 5" descr="C:\Users\Вера\Documents\МБА ВЕРА НИКОЛАЕВНА\фото 20.04.16 Подпорожье\Фото на память.JPG"/>
          <p:cNvPicPr>
            <a:picLocks noChangeAspect="1" noChangeArrowheads="1"/>
          </p:cNvPicPr>
          <p:nvPr/>
        </p:nvPicPr>
        <p:blipFill>
          <a:blip r:embed="rId5" cstate="print"/>
          <a:srcRect t="13505"/>
          <a:stretch>
            <a:fillRect/>
          </a:stretch>
        </p:blipFill>
        <p:spPr bwMode="auto">
          <a:xfrm>
            <a:off x="5148064" y="4680520"/>
            <a:ext cx="3176810" cy="2060848"/>
          </a:xfrm>
          <a:prstGeom prst="rect">
            <a:avLst/>
          </a:prstGeom>
          <a:noFill/>
        </p:spPr>
      </p:pic>
      <p:pic>
        <p:nvPicPr>
          <p:cNvPr id="55302" name="Picture 6" descr="C:\Users\Вера\Documents\МБА ВЕРА НИКОЛАЕВНА\фото 20.04.16 Подпорожье\Чиченкова В. Н.  в Подпорожь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725144"/>
            <a:ext cx="2664296" cy="19982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016" y="1196752"/>
            <a:ext cx="8892480" cy="151588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latin typeface="Bookman Old Style" pitchFamily="18" charset="0"/>
              </a:rPr>
              <a:t>12 апреля 2016 года в рамках проекта была организована встреча с Мариной Козыревой, создательницей музея Льва Гумилева</a:t>
            </a:r>
          </a:p>
          <a:p>
            <a:pPr algn="ctr"/>
            <a:r>
              <a:rPr lang="ru-RU" b="1" dirty="0" smtClean="0">
                <a:ln w="50800"/>
                <a:latin typeface="Bookman Old Style" pitchFamily="18" charset="0"/>
              </a:rPr>
              <a:t> в Санкт-Петербурге и мастером художественного слова</a:t>
            </a:r>
          </a:p>
          <a:p>
            <a:pPr algn="ctr"/>
            <a:r>
              <a:rPr lang="ru-RU" b="1" dirty="0" smtClean="0">
                <a:ln w="50800"/>
                <a:latin typeface="Bookman Old Style" pitchFamily="18" charset="0"/>
              </a:rPr>
              <a:t> Дмитрием </a:t>
            </a:r>
            <a:r>
              <a:rPr lang="ru-RU" b="1" dirty="0" err="1" smtClean="0">
                <a:ln w="50800"/>
                <a:latin typeface="Bookman Old Style" pitchFamily="18" charset="0"/>
              </a:rPr>
              <a:t>Ефименко</a:t>
            </a:r>
            <a:r>
              <a:rPr lang="ru-RU" b="1" dirty="0" smtClean="0">
                <a:ln w="50800"/>
                <a:latin typeface="Bookman Old Style" pitchFamily="18" charset="0"/>
              </a:rPr>
              <a:t> </a:t>
            </a:r>
            <a:endParaRPr lang="ru-RU" b="1" dirty="0">
              <a:ln w="50800"/>
              <a:latin typeface="Bookman Old Style" pitchFamily="18" charset="0"/>
            </a:endParaRPr>
          </a:p>
        </p:txBody>
      </p:sp>
      <p:pic>
        <p:nvPicPr>
          <p:cNvPr id="57346" name="Picture 2" descr="C:\Users\Вера\Documents\МБА ВЕРА НИКОЛАЕВНА\фото  и текстСветогорск 12.04 16 г\В читальном зале Светогорской городской библиоте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2844856"/>
            <a:ext cx="3095373" cy="2062776"/>
          </a:xfrm>
          <a:prstGeom prst="rect">
            <a:avLst/>
          </a:prstGeom>
          <a:noFill/>
        </p:spPr>
      </p:pic>
      <p:pic>
        <p:nvPicPr>
          <p:cNvPr id="57347" name="Picture 3" descr="C:\Users\Вера\Documents\МБА ВЕРА НИКОЛАЕВНА\фото  и текстСветогорск 12.04 16 г\Волкова Н.М. и Козырева М.Г. в Светогорске.JPG"/>
          <p:cNvPicPr>
            <a:picLocks noChangeAspect="1" noChangeArrowheads="1"/>
          </p:cNvPicPr>
          <p:nvPr/>
        </p:nvPicPr>
        <p:blipFill>
          <a:blip r:embed="rId3" cstate="print"/>
          <a:srcRect l="10526" r="15790"/>
          <a:stretch>
            <a:fillRect/>
          </a:stretch>
        </p:blipFill>
        <p:spPr bwMode="auto">
          <a:xfrm>
            <a:off x="7092280" y="2855382"/>
            <a:ext cx="1907704" cy="1941770"/>
          </a:xfrm>
          <a:prstGeom prst="rect">
            <a:avLst/>
          </a:prstGeom>
          <a:noFill/>
        </p:spPr>
      </p:pic>
      <p:pic>
        <p:nvPicPr>
          <p:cNvPr id="57348" name="Picture 4" descr="C:\Users\Вера\Documents\МБА ВЕРА НИКОЛАЕВНА\фото  и текстСветогорск 12.04 16 г\Козырева М.Г. Презентация  (Отец и сын Гумилевы).JPG"/>
          <p:cNvPicPr>
            <a:picLocks noChangeAspect="1" noChangeArrowheads="1"/>
          </p:cNvPicPr>
          <p:nvPr/>
        </p:nvPicPr>
        <p:blipFill>
          <a:blip r:embed="rId4" cstate="print"/>
          <a:srcRect l="15386" r="11100"/>
          <a:stretch>
            <a:fillRect/>
          </a:stretch>
        </p:blipFill>
        <p:spPr bwMode="auto">
          <a:xfrm>
            <a:off x="4211960" y="2712633"/>
            <a:ext cx="2299491" cy="2084519"/>
          </a:xfrm>
          <a:prstGeom prst="rect">
            <a:avLst/>
          </a:prstGeom>
          <a:noFill/>
        </p:spPr>
      </p:pic>
      <p:pic>
        <p:nvPicPr>
          <p:cNvPr id="57349" name="Picture 5" descr="C:\Users\Вера\Documents\МБА ВЕРА НИКОЛАЕВНА\фото  и текстСветогорск 12.04 16 г\На память о встрече в Светогорске.JPG"/>
          <p:cNvPicPr>
            <a:picLocks noChangeAspect="1" noChangeArrowheads="1"/>
          </p:cNvPicPr>
          <p:nvPr/>
        </p:nvPicPr>
        <p:blipFill>
          <a:blip r:embed="rId5" cstate="print"/>
          <a:srcRect t="19550" r="9838" b="10101"/>
          <a:stretch>
            <a:fillRect/>
          </a:stretch>
        </p:blipFill>
        <p:spPr bwMode="auto">
          <a:xfrm>
            <a:off x="5253692" y="4891292"/>
            <a:ext cx="3237757" cy="1894700"/>
          </a:xfrm>
          <a:prstGeom prst="rect">
            <a:avLst/>
          </a:prstGeom>
          <a:noFill/>
        </p:spPr>
      </p:pic>
      <p:pic>
        <p:nvPicPr>
          <p:cNvPr id="57350" name="Picture 6" descr="C:\Users\Вера\Documents\МБА ВЕРА НИКОЛАЕВНА\фото  и текстСветогорск 12.04 16 г\Стихи Гумилева Н. читает Д. Ефименко.JPG"/>
          <p:cNvPicPr>
            <a:picLocks noChangeAspect="1" noChangeArrowheads="1"/>
          </p:cNvPicPr>
          <p:nvPr/>
        </p:nvPicPr>
        <p:blipFill>
          <a:blip r:embed="rId6" cstate="print"/>
          <a:srcRect l="1" r="20863" b="14300"/>
          <a:stretch>
            <a:fillRect/>
          </a:stretch>
        </p:blipFill>
        <p:spPr bwMode="auto">
          <a:xfrm>
            <a:off x="1581380" y="4941168"/>
            <a:ext cx="2271410" cy="18448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008" y="1340768"/>
            <a:ext cx="8964488" cy="199222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/>
              <a:t> 06 июля 2016 года МБА ЛОУНБ совместно  с Татьяной Ивановной </a:t>
            </a:r>
            <a:r>
              <a:rPr lang="ru-RU" b="1" dirty="0" err="1" smtClean="0"/>
              <a:t>Ковальковой</a:t>
            </a:r>
            <a:r>
              <a:rPr lang="ru-RU" b="1" dirty="0" smtClean="0"/>
              <a:t>-Охапкиной – вдовой поэта Олега Александровича Охапкина, организовали презентацию нескольких книг о жизни и творчестве</a:t>
            </a:r>
          </a:p>
          <a:p>
            <a:pPr algn="ctr"/>
            <a:r>
              <a:rPr lang="ru-RU" b="1" dirty="0" smtClean="0"/>
              <a:t> Олега Охапкина (1944-2008гг.) в </a:t>
            </a:r>
            <a:r>
              <a:rPr lang="ru-RU" b="1" dirty="0" err="1" smtClean="0"/>
              <a:t>Светогорской</a:t>
            </a:r>
            <a:r>
              <a:rPr lang="ru-RU" b="1" dirty="0" smtClean="0"/>
              <a:t> городской библиотеке Выборгского муниципального района Ленинградской области.</a:t>
            </a:r>
            <a:endParaRPr lang="ru-RU" b="1" dirty="0"/>
          </a:p>
        </p:txBody>
      </p:sp>
      <p:pic>
        <p:nvPicPr>
          <p:cNvPr id="56322" name="Picture 2" descr="C:\Users\Вера\Documents\МБА ВЕРА НИКОЛАЕВНА\06.07. 2016 светогорск\Ковалькова Т. И. в Светогорске Презентация книг Охапкина О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32988"/>
            <a:ext cx="2448272" cy="3264363"/>
          </a:xfrm>
          <a:prstGeom prst="rect">
            <a:avLst/>
          </a:prstGeom>
          <a:noFill/>
        </p:spPr>
      </p:pic>
      <p:pic>
        <p:nvPicPr>
          <p:cNvPr id="56323" name="Picture 3" descr="C:\Users\Вера\Documents\МБА ВЕРА НИКОЛАЕВНА\06.07. 2016 светогорск\Чиченкова В.Н. на презентации в Светогорс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65004"/>
            <a:ext cx="4272474" cy="320435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8964488" cy="194421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МБА ЛОУНБ и ассоциация «Русская Культура» совместно с Ломоносовской районной  библиотекой организовали презентацию альманаха «Русский М</a:t>
            </a:r>
            <a:r>
              <a:rPr lang="en-US" b="1" dirty="0" err="1" smtClean="0">
                <a:latin typeface="Bookman Old Style" pitchFamily="18" charset="0"/>
              </a:rPr>
              <a:t>i</a:t>
            </a:r>
            <a:r>
              <a:rPr lang="ru-RU" b="1" dirty="0" err="1" smtClean="0">
                <a:latin typeface="Bookman Old Style" pitchFamily="18" charset="0"/>
              </a:rPr>
              <a:t>ръ</a:t>
            </a:r>
            <a:r>
              <a:rPr lang="ru-RU" b="1" dirty="0" smtClean="0">
                <a:latin typeface="Bookman Old Style" pitchFamily="18" charset="0"/>
              </a:rPr>
              <a:t>» для читателей и библиотекарей Ломоносовского муниципального района. 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58370" name="Picture 2" descr="C:\Users\Вера\Documents\МБА ВЕРА НИКОЛАЕВНА\Ломоносов 19.05\Чиченкова В.Н. на презентации в ломоносовской б-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44232"/>
            <a:ext cx="1783591" cy="3168103"/>
          </a:xfrm>
          <a:prstGeom prst="rect">
            <a:avLst/>
          </a:prstGeom>
          <a:noFill/>
        </p:spPr>
      </p:pic>
      <p:pic>
        <p:nvPicPr>
          <p:cNvPr id="58371" name="Picture 3" descr="C:\Users\Вера\Documents\МБА ВЕРА НИКОЛАЕВНА\Ломоносов 19.05\Ковалькова-Охапкина Т.И. в Ломоносове.JPG"/>
          <p:cNvPicPr>
            <a:picLocks noChangeAspect="1" noChangeArrowheads="1"/>
          </p:cNvPicPr>
          <p:nvPr/>
        </p:nvPicPr>
        <p:blipFill>
          <a:blip r:embed="rId3" cstate="print"/>
          <a:srcRect r="34841"/>
          <a:stretch>
            <a:fillRect/>
          </a:stretch>
        </p:blipFill>
        <p:spPr bwMode="auto">
          <a:xfrm>
            <a:off x="5741398" y="3549696"/>
            <a:ext cx="3312368" cy="2862639"/>
          </a:xfrm>
          <a:prstGeom prst="rect">
            <a:avLst/>
          </a:prstGeom>
          <a:noFill/>
        </p:spPr>
      </p:pic>
      <p:pic>
        <p:nvPicPr>
          <p:cNvPr id="58372" name="Picture 4" descr="C:\Users\Вера\Documents\МБА ВЕРА НИКОЛАЕВНА\Ломоносов 19.05\Об Альманахе Русский Мiръ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13776" r="5901"/>
          <a:stretch>
            <a:fillRect/>
          </a:stretch>
        </p:blipFill>
        <p:spPr bwMode="auto">
          <a:xfrm>
            <a:off x="2150740" y="3903766"/>
            <a:ext cx="3533508" cy="24772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79512" y="1257728"/>
            <a:ext cx="8784976" cy="130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07 апреля 2016 года МБА ЛОУНБ совместно  с НП «Русская культура» организовали безвозмездную передачу альманаха «Русский м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ръ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» Выборгской ЦГБ им.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А.Аалто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и Выборгской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межпоселенческой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библиотеке.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59396" name="Picture 4" descr="C:\Users\Вера\Documents\МБА ВЕРА НИКОЛАЕВНА\Русский мир А.Аалто 07.04. 2016\Ивашинцов Д.А. в б-ке А.Аалто.JPG"/>
          <p:cNvPicPr>
            <a:picLocks noChangeAspect="1" noChangeArrowheads="1"/>
          </p:cNvPicPr>
          <p:nvPr/>
        </p:nvPicPr>
        <p:blipFill>
          <a:blip r:embed="rId2" cstate="print"/>
          <a:srcRect l="9000" r="16000"/>
          <a:stretch>
            <a:fillRect/>
          </a:stretch>
        </p:blipFill>
        <p:spPr bwMode="auto">
          <a:xfrm>
            <a:off x="611560" y="2784315"/>
            <a:ext cx="3672408" cy="3888432"/>
          </a:xfrm>
          <a:prstGeom prst="rect">
            <a:avLst/>
          </a:prstGeom>
          <a:noFill/>
        </p:spPr>
      </p:pic>
      <p:pic>
        <p:nvPicPr>
          <p:cNvPr id="59397" name="Picture 5" descr="C:\Users\Вера\Documents\МБА ВЕРА НИКОЛАЕВНА\Русский мир А.Аалто 07.04. 2016\Открытие презентации в б ке А.Аал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564904"/>
            <a:ext cx="2880320" cy="2160240"/>
          </a:xfrm>
          <a:prstGeom prst="rect">
            <a:avLst/>
          </a:prstGeom>
          <a:noFill/>
        </p:spPr>
      </p:pic>
      <p:pic>
        <p:nvPicPr>
          <p:cNvPr id="59398" name="Picture 6" descr="C:\Users\Вера\Documents\МБА ВЕРА НИКОЛАЕВНА\Русский мир А.Аалто 07.04. 2016\В конфер. зале б-ки А.Аалто.JPG"/>
          <p:cNvPicPr>
            <a:picLocks noChangeAspect="1" noChangeArrowheads="1"/>
          </p:cNvPicPr>
          <p:nvPr/>
        </p:nvPicPr>
        <p:blipFill>
          <a:blip r:embed="rId4" cstate="print"/>
          <a:srcRect t="27843" r="14272"/>
          <a:stretch>
            <a:fillRect/>
          </a:stretch>
        </p:blipFill>
        <p:spPr bwMode="auto">
          <a:xfrm>
            <a:off x="5220072" y="4805630"/>
            <a:ext cx="3180463" cy="20077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96752"/>
            <a:ext cx="8964488" cy="193899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06 сентября 2016 года МБА ЛОУНБ  организовал</a:t>
            </a:r>
          </a:p>
          <a:p>
            <a:pPr algn="ctr"/>
            <a:r>
              <a:rPr lang="ru-RU" sz="2000" b="1" dirty="0" smtClean="0">
                <a:latin typeface="Bookman Old Style" pitchFamily="18" charset="0"/>
              </a:rPr>
              <a:t>для читателей Романовской сельской библиотеки Всеволожского муниципального района презентацию</a:t>
            </a:r>
          </a:p>
          <a:p>
            <a:pPr algn="ctr"/>
            <a:r>
              <a:rPr lang="ru-RU" sz="2000" b="1" dirty="0" smtClean="0">
                <a:latin typeface="Bookman Old Style" pitchFamily="18" charset="0"/>
              </a:rPr>
              <a:t> новых книг о жизни и творчестве Петербургского (Ленинградского) поэта Олега Александровича Охапкина</a:t>
            </a:r>
          </a:p>
          <a:p>
            <a:pPr algn="ctr"/>
            <a:r>
              <a:rPr lang="ru-RU" sz="2000" b="1" dirty="0" smtClean="0">
                <a:latin typeface="Bookman Old Style" pitchFamily="18" charset="0"/>
              </a:rPr>
              <a:t>(1944 – 2008)  и альманаха «Русский М</a:t>
            </a:r>
            <a:r>
              <a:rPr lang="en-US" sz="2000" b="1" dirty="0" err="1" smtClean="0">
                <a:latin typeface="Bookman Old Style" pitchFamily="18" charset="0"/>
              </a:rPr>
              <a:t>i</a:t>
            </a:r>
            <a:r>
              <a:rPr lang="ru-RU" sz="2000" b="1" dirty="0" err="1" smtClean="0">
                <a:latin typeface="Bookman Old Style" pitchFamily="18" charset="0"/>
              </a:rPr>
              <a:t>ръ</a:t>
            </a:r>
            <a:r>
              <a:rPr lang="ru-RU" sz="2000" b="1" dirty="0" smtClean="0">
                <a:latin typeface="Bookman Old Style" pitchFamily="18" charset="0"/>
              </a:rPr>
              <a:t>» 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61441" name="Picture 1" descr="C:\Users\Вера\Documents\МБА ВЕРА НИКОЛАЕВНА\Романовка 06.09.2016\ЛОУНБ и Русский Мир в Романовской б-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650" y="3407673"/>
            <a:ext cx="3456384" cy="2592288"/>
          </a:xfrm>
          <a:prstGeom prst="rect">
            <a:avLst/>
          </a:prstGeom>
          <a:noFill/>
        </p:spPr>
      </p:pic>
      <p:pic>
        <p:nvPicPr>
          <p:cNvPr id="61442" name="Picture 2" descr="C:\Users\Вера\Documents\МБА ВЕРА НИКОЛАЕВНА\Романовка 06.09.2016\Рогачева Л.В. с новым проектом Лучшие книги - б-к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0816" y="3238872"/>
            <a:ext cx="2845792" cy="2134344"/>
          </a:xfrm>
          <a:prstGeom prst="rect">
            <a:avLst/>
          </a:prstGeom>
          <a:noFill/>
        </p:spPr>
      </p:pic>
      <p:pic>
        <p:nvPicPr>
          <p:cNvPr id="61443" name="Picture 3" descr="C:\Users\Вера\Documents\МБА ВЕРА НИКОЛАЕВНА\Романовка 06.09.2016\Чиченкова В.Н. О Русском мире в Романовке.JPG"/>
          <p:cNvPicPr>
            <a:picLocks noChangeAspect="1" noChangeArrowheads="1"/>
          </p:cNvPicPr>
          <p:nvPr/>
        </p:nvPicPr>
        <p:blipFill>
          <a:blip r:embed="rId4" cstate="print"/>
          <a:srcRect t="18827"/>
          <a:stretch>
            <a:fillRect/>
          </a:stretch>
        </p:blipFill>
        <p:spPr bwMode="auto">
          <a:xfrm>
            <a:off x="6092602" y="5127858"/>
            <a:ext cx="2864990" cy="17442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1268759"/>
            <a:ext cx="8964488" cy="158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Тосненской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МЦБС на обучающем  семинаре библиотекарей района состоялась встреча с доктором филологических наук,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профессором кафедры русской литературы РГПУ им. А.И. Герцена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Марией Александровной Черняк.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3490" name="Picture 2" descr="C:\Users\Вера\Documents\МБА ВЕРА НИКОЛАЕВНА\фото  Тосно и текст 20.10. 2015\Черняк М.А.  в Тосно.jpg"/>
          <p:cNvPicPr>
            <a:picLocks noChangeAspect="1" noChangeArrowheads="1"/>
          </p:cNvPicPr>
          <p:nvPr/>
        </p:nvPicPr>
        <p:blipFill>
          <a:blip r:embed="rId2" cstate="print"/>
          <a:srcRect r="28196"/>
          <a:stretch>
            <a:fillRect/>
          </a:stretch>
        </p:blipFill>
        <p:spPr bwMode="auto">
          <a:xfrm>
            <a:off x="6012160" y="2924944"/>
            <a:ext cx="2736304" cy="2551045"/>
          </a:xfrm>
          <a:prstGeom prst="rect">
            <a:avLst/>
          </a:prstGeom>
          <a:noFill/>
        </p:spPr>
      </p:pic>
      <p:pic>
        <p:nvPicPr>
          <p:cNvPr id="63491" name="Picture 3" descr="C:\Users\Вера\Documents\МБА ВЕРА НИКОЛАЕВНА\фото  Тосно и текст 20.10. 2015\чит.зал в Тос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52" y="2852983"/>
            <a:ext cx="4032448" cy="2699407"/>
          </a:xfrm>
          <a:prstGeom prst="rect">
            <a:avLst/>
          </a:prstGeom>
          <a:noFill/>
        </p:spPr>
      </p:pic>
      <p:pic>
        <p:nvPicPr>
          <p:cNvPr id="63492" name="Picture 4" descr="C:\Users\Вера\Documents\МБА ВЕРА НИКОЛАЕВНА\фото  Тосно и текст 20.10. 2015\Чиченкова в Тос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572201"/>
            <a:ext cx="3240360" cy="21691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11521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Наиболее интересные мероприятия</a:t>
            </a:r>
          </a:p>
          <a:p>
            <a:pPr algn="ctr"/>
            <a:r>
              <a:rPr lang="ru-RU" b="1" dirty="0" smtClean="0">
                <a:ln w="50800"/>
                <a:solidFill>
                  <a:srgbClr val="0033CC"/>
                </a:solidFill>
                <a:latin typeface="Bookman Old Style" panose="02050604050505020204" pitchFamily="18" charset="0"/>
              </a:rPr>
              <a:t>2016 года</a:t>
            </a:r>
            <a:endParaRPr lang="ru-RU" b="1" dirty="0">
              <a:ln w="50800"/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843"/>
            <a:ext cx="8964488" cy="1470069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Сектор МБА ЛОУНБ для читателей и жителей г. Кировска провели встречу с издателем Альманаха «Русский м</a:t>
            </a:r>
            <a:r>
              <a:rPr lang="en-US" b="1" dirty="0" err="1" smtClean="0">
                <a:latin typeface="Bookman Old Style" pitchFamily="18" charset="0"/>
              </a:rPr>
              <a:t>i</a:t>
            </a:r>
            <a:r>
              <a:rPr lang="ru-RU" b="1" dirty="0" smtClean="0">
                <a:latin typeface="Bookman Old Style" pitchFamily="18" charset="0"/>
              </a:rPr>
              <a:t>ръ» Дмитрием Александровичем Ивашинцовым и Татьяной Ивановной </a:t>
            </a:r>
            <a:r>
              <a:rPr lang="ru-RU" b="1" dirty="0" err="1" smtClean="0">
                <a:latin typeface="Bookman Old Style" pitchFamily="18" charset="0"/>
              </a:rPr>
              <a:t>Ковальковой</a:t>
            </a:r>
            <a:r>
              <a:rPr lang="ru-RU" b="1" dirty="0" smtClean="0">
                <a:latin typeface="Bookman Old Style" pitchFamily="18" charset="0"/>
              </a:rPr>
              <a:t>-Охапкиной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62465" name="Picture 1" descr="C:\Users\Вера\Documents\МБА ВЕРА НИКОЛАЕВНА\Кировск 15.09 2016\Ивашинцов Д.А.  в Кировс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3590" y="4352215"/>
            <a:ext cx="2808312" cy="2106234"/>
          </a:xfrm>
          <a:prstGeom prst="rect">
            <a:avLst/>
          </a:prstGeom>
          <a:noFill/>
        </p:spPr>
      </p:pic>
      <p:pic>
        <p:nvPicPr>
          <p:cNvPr id="62466" name="Picture 2" descr="C:\Users\Вера\Documents\МБА ВЕРА НИКОЛАЕВНА\Кировск 15.09 2016\Т.Ковалькова и Ивашинцов в Кировс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725144"/>
            <a:ext cx="2651787" cy="1988840"/>
          </a:xfrm>
          <a:prstGeom prst="rect">
            <a:avLst/>
          </a:prstGeom>
          <a:noFill/>
        </p:spPr>
      </p:pic>
      <p:pic>
        <p:nvPicPr>
          <p:cNvPr id="62467" name="Picture 3" descr="C:\Users\Вера\Documents\МБА ВЕРА НИКОЛАЕВНА\Кировск 15.09 2016\Альманах Русский мiръ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62" y="2420888"/>
            <a:ext cx="2459766" cy="1844824"/>
          </a:xfrm>
          <a:prstGeom prst="rect">
            <a:avLst/>
          </a:prstGeom>
          <a:noFill/>
        </p:spPr>
      </p:pic>
      <p:pic>
        <p:nvPicPr>
          <p:cNvPr id="62468" name="Picture 4" descr="C:\Users\Вера\Documents\МБА ВЕРА НИКОЛАЕВНА\Кировск 15.09 2016\В.Н. Чиченкова о работе с Русским мир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020" y="2834258"/>
            <a:ext cx="2808312" cy="21062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5421" y="-243408"/>
            <a:ext cx="32907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Планы</a:t>
            </a:r>
            <a:endParaRPr lang="ru-RU" sz="66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36126666"/>
              </p:ext>
            </p:extLst>
          </p:nvPr>
        </p:nvGraphicFramePr>
        <p:xfrm>
          <a:off x="272272" y="692696"/>
          <a:ext cx="869221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78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191" y="3068960"/>
            <a:ext cx="8757554" cy="1436209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/>
            <a:r>
              <a:rPr lang="ru-RU" b="1" spc="150" dirty="0" smtClean="0">
                <a:ln w="11430"/>
                <a:solidFill>
                  <a:srgbClr val="0033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путь современных российских писателей </a:t>
            </a:r>
          </a:p>
          <a:p>
            <a:pPr lvl="0" algn="ctr"/>
            <a:r>
              <a:rPr lang="ru-RU" b="1" spc="150" dirty="0" smtClean="0">
                <a:ln w="11430"/>
                <a:solidFill>
                  <a:srgbClr val="0033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 читателям </a:t>
            </a:r>
            <a:r>
              <a:rPr lang="en-US" b="1" spc="150" dirty="0" smtClean="0">
                <a:ln w="11430"/>
                <a:solidFill>
                  <a:srgbClr val="0033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XXI</a:t>
            </a:r>
            <a:r>
              <a:rPr lang="ru-RU" b="1" spc="150" dirty="0" smtClean="0">
                <a:ln w="11430"/>
                <a:solidFill>
                  <a:srgbClr val="0033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ВЕКА</a:t>
            </a:r>
            <a:endParaRPr lang="ru-RU" b="1" spc="150" dirty="0">
              <a:ln w="11430"/>
              <a:solidFill>
                <a:srgbClr val="0033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628800"/>
            <a:ext cx="5400600" cy="127822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lvl="0"/>
            <a:r>
              <a:rPr lang="ru-RU" dirty="0" smtClean="0">
                <a:latin typeface="Franklin Gothic Heavy" panose="020B0903020102020204" pitchFamily="34" charset="0"/>
              </a:rPr>
              <a:t>Наши проекты – это </a:t>
            </a:r>
            <a:endParaRPr lang="ru-RU" dirty="0"/>
          </a:p>
        </p:txBody>
      </p:sp>
      <p:pic>
        <p:nvPicPr>
          <p:cNvPr id="5122" name="Picture 2" descr="http://cs619922.vk.me/v619922322/8bc2/KMG0x9AKjT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785">
            <a:off x="4911101" y="5138120"/>
            <a:ext cx="2246155" cy="13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reglib.ru/Pictures/photoarch/big/1428498358slepuhina_n.a._v_tosn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4"/>
          <a:stretch/>
        </p:blipFill>
        <p:spPr bwMode="auto">
          <a:xfrm rot="20865228">
            <a:off x="151142" y="216936"/>
            <a:ext cx="1761967" cy="12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gatchina.org/authors/img/img_main/82088570137120110324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20292" r="8250"/>
          <a:stretch/>
        </p:blipFill>
        <p:spPr bwMode="auto">
          <a:xfrm rot="21307494">
            <a:off x="250216" y="4084860"/>
            <a:ext cx="1900062" cy="161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chtivo.ru/getpic3d/16775388/350/181203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8DC"/>
              </a:clrFrom>
              <a:clrTo>
                <a:srgbClr val="FFF8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42" y="83046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книги82.рф/images/6/275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464">
            <a:off x="7771881" y="1176987"/>
            <a:ext cx="1022878" cy="15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herzen.spb.ru/img/files/svemor/25-29_03_2014/4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t="7375"/>
          <a:stretch/>
        </p:blipFill>
        <p:spPr bwMode="auto">
          <a:xfrm>
            <a:off x="3589123" y="83046"/>
            <a:ext cx="1949690" cy="14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016.radikal.ru/i336/1410/2c/1a3bba530dd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450">
            <a:off x="165067" y="1821281"/>
            <a:ext cx="1766002" cy="124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glib.ru/Pictures/photoarch/pre/14048911862_kniga_s_detstva.jpg">
            <a:hlinkClick r:id="rId12" tooltip=" Книга с детства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505">
            <a:off x="6969365" y="4064606"/>
            <a:ext cx="1960041" cy="14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eglib.ru/Pictures/photoarch/pre/1440062987chichenkova_v.n._v_siverskoi_p_-_b-ke.jpg">
            <a:hlinkClick r:id="rId14" tooltip="Чиченкова В.Н. в Сиверской п. библиотеке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14894"/>
          <a:stretch/>
        </p:blipFill>
        <p:spPr bwMode="auto">
          <a:xfrm rot="21139177">
            <a:off x="2432518" y="4757093"/>
            <a:ext cx="2226553" cy="158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5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429000"/>
            <a:ext cx="8822213" cy="250033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0800B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совместно с Благотворительными фондами :</a:t>
            </a:r>
          </a:p>
          <a:p>
            <a:pPr algn="ctr"/>
            <a:r>
              <a:rPr lang="ru-RU" b="1" spc="50" dirty="0" smtClean="0">
                <a:ln w="11430"/>
                <a:solidFill>
                  <a:srgbClr val="0800B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имени Ю.Г. Слепухина и </a:t>
            </a:r>
          </a:p>
          <a:p>
            <a:pPr algn="ctr"/>
            <a:r>
              <a:rPr lang="ru-RU" b="1" spc="50" dirty="0" smtClean="0">
                <a:ln w="11430"/>
                <a:solidFill>
                  <a:srgbClr val="0800B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морским  литературно-художественным Фондом</a:t>
            </a:r>
          </a:p>
          <a:p>
            <a:pPr algn="ctr"/>
            <a:r>
              <a:rPr lang="ru-RU" b="1" spc="50" dirty="0" smtClean="0">
                <a:ln w="11430"/>
                <a:solidFill>
                  <a:srgbClr val="0800B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имени Виктора </a:t>
            </a:r>
            <a:r>
              <a:rPr lang="ru-RU" b="1" spc="50" dirty="0" err="1" smtClean="0">
                <a:ln w="11430"/>
                <a:solidFill>
                  <a:srgbClr val="0800B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Конецкого</a:t>
            </a:r>
            <a:r>
              <a:rPr lang="ru-RU" b="1" spc="50" dirty="0" smtClean="0">
                <a:ln w="11430"/>
                <a:solidFill>
                  <a:srgbClr val="0800B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b="1" spc="50" dirty="0" smtClean="0">
              <a:ln w="11430"/>
              <a:solidFill>
                <a:srgbClr val="0800B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 smtClean="0">
                <a:ln w="11430"/>
                <a:solidFill>
                  <a:srgbClr val="0800B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морским  литературно-художественным</a:t>
            </a:r>
            <a:endParaRPr lang="ru-RU" b="1" spc="50" dirty="0">
              <a:ln w="11430"/>
              <a:solidFill>
                <a:srgbClr val="0800B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57166"/>
            <a:ext cx="8643998" cy="164307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ln w="1143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Проект</a:t>
            </a:r>
          </a:p>
          <a:p>
            <a:pPr algn="ctr">
              <a:lnSpc>
                <a:spcPts val="1500"/>
              </a:lnSpc>
            </a:pPr>
            <a:r>
              <a:rPr lang="ru-RU" b="1" dirty="0" smtClean="0">
                <a:ln w="1143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«Лучшие книги библиотекам»</a:t>
            </a:r>
            <a:endParaRPr lang="ru-RU" b="1" dirty="0">
              <a:ln w="11430">
                <a:solidFill>
                  <a:schemeClr val="bg2">
                    <a:lumMod val="75000"/>
                  </a:schemeClr>
                </a:solidFill>
              </a:ln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204864"/>
            <a:ext cx="7272808" cy="86409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реализуется с 2011 года </a:t>
            </a:r>
            <a:endParaRPr lang="ru-RU" b="1" dirty="0">
              <a:ln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187624" y="692696"/>
            <a:ext cx="612068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altLang="ru-RU" sz="3600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Контактная информация:</a:t>
            </a: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683568" y="1772816"/>
            <a:ext cx="7620000" cy="442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 altLang="ru-RU" sz="3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ЛЕНИНГРАДСКАЯ ОБЛАСТНАЯ УНИВЕРСАЛЬНАЯ НАУЧНАЯ БИБЛИОТЕКА</a:t>
            </a:r>
            <a:br>
              <a:rPr lang="ru-RU" altLang="ru-RU" sz="3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</a:br>
            <a:r>
              <a:rPr lang="ru-RU" altLang="ru-RU" sz="3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191144 Санкт-Петербург, </a:t>
            </a:r>
            <a:endParaRPr lang="ru-RU" altLang="ru-RU" sz="3200" b="1" i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anose="020406020503050303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ru-RU" altLang="ru-RU" sz="3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ул. Кирилловская</a:t>
            </a:r>
            <a:r>
              <a:rPr lang="ru-RU" altLang="ru-RU" sz="3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, 19</a:t>
            </a:r>
          </a:p>
          <a:p>
            <a:pPr algn="ctr" eaLnBrk="0" hangingPunct="0">
              <a:spcBef>
                <a:spcPct val="20000"/>
              </a:spcBef>
            </a:pPr>
            <a:r>
              <a:rPr lang="ru-RU" altLang="ru-RU" sz="3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тел.: (812) </a:t>
            </a:r>
            <a:r>
              <a:rPr lang="ru-RU" altLang="ru-RU" sz="3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274-97-64, </a:t>
            </a:r>
            <a:endParaRPr lang="ru-RU" altLang="ru-RU" sz="3200" b="1" i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anose="020406020503050303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ru-RU" altLang="ru-RU" sz="3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факс: (812) 274-73-20 </a:t>
            </a:r>
            <a:endParaRPr lang="ru-RU" altLang="ru-RU" sz="3200" b="1" i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anose="020406020503050303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altLang="ru-RU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E-mail </a:t>
            </a:r>
            <a:r>
              <a:rPr lang="ru-RU" altLang="ru-RU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en-US" altLang="ru-RU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mba.reglib@mail.ru </a:t>
            </a:r>
            <a:endParaRPr lang="ru-RU" altLang="ru-RU" sz="32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>
          <a:xfrm>
            <a:off x="323528" y="2819400"/>
            <a:ext cx="8352928" cy="12576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6000" b="1" i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altLang="ru-RU" sz="6000" b="1" i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14818"/>
            <a:ext cx="8786874" cy="207170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700"/>
              </a:lnSpc>
            </a:pPr>
            <a:r>
              <a:rPr lang="ru-RU" b="1" dirty="0" smtClean="0">
                <a:ln w="50800"/>
                <a:solidFill>
                  <a:srgbClr val="0800B0"/>
                </a:solidFill>
                <a:latin typeface="Georgia" pitchFamily="18" charset="0"/>
              </a:rPr>
              <a:t>способствует знакомству  читателей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ln w="50800"/>
                <a:solidFill>
                  <a:srgbClr val="0800B0"/>
                </a:solidFill>
                <a:latin typeface="Georgia" pitchFamily="18" charset="0"/>
              </a:rPr>
              <a:t> с современными писателями </a:t>
            </a:r>
            <a:endParaRPr lang="ru-RU" b="1" dirty="0">
              <a:ln w="50800"/>
              <a:solidFill>
                <a:srgbClr val="0800B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16632"/>
            <a:ext cx="8965660" cy="302661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ln w="11430">
                  <a:solidFill>
                    <a:srgbClr val="00B0F0"/>
                  </a:solidFill>
                </a:ln>
                <a:solidFill>
                  <a:srgbClr val="000099"/>
                </a:solidFill>
                <a:latin typeface="Arial Black" pitchFamily="34" charset="0"/>
              </a:rPr>
              <a:t>Проект</a:t>
            </a:r>
          </a:p>
          <a:p>
            <a:pPr algn="ctr">
              <a:lnSpc>
                <a:spcPts val="1800"/>
              </a:lnSpc>
            </a:pPr>
            <a:r>
              <a:rPr lang="ru-RU" b="1" dirty="0" smtClean="0">
                <a:ln w="11430">
                  <a:solidFill>
                    <a:srgbClr val="00B0F0"/>
                  </a:solidFill>
                </a:ln>
                <a:solidFill>
                  <a:srgbClr val="000099"/>
                </a:solidFill>
                <a:latin typeface="Arial Black" pitchFamily="34" charset="0"/>
              </a:rPr>
              <a:t>«Российские писатели жителям</a:t>
            </a:r>
          </a:p>
          <a:p>
            <a:pPr algn="ctr">
              <a:lnSpc>
                <a:spcPts val="1800"/>
              </a:lnSpc>
            </a:pPr>
            <a:r>
              <a:rPr lang="ru-RU" b="1" dirty="0" smtClean="0">
                <a:ln w="11430">
                  <a:solidFill>
                    <a:srgbClr val="00B0F0"/>
                  </a:solidFill>
                </a:ln>
                <a:solidFill>
                  <a:srgbClr val="000099"/>
                </a:solidFill>
                <a:latin typeface="Arial Black" pitchFamily="34" charset="0"/>
              </a:rPr>
              <a:t> Ленинградской области»</a:t>
            </a:r>
            <a:endParaRPr lang="ru-RU" b="1" dirty="0">
              <a:ln w="11430">
                <a:solidFill>
                  <a:srgbClr val="00B0F0"/>
                </a:solidFill>
              </a:ln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3143248"/>
            <a:ext cx="6643734" cy="107157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 smtClean="0">
                <a:ln>
                  <a:solidFill>
                    <a:schemeClr val="bg1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20000"/>
                    <a:lumOff val="80000"/>
                  </a:schemeClr>
                </a:solidFill>
                <a:latin typeface="Arial Black" pitchFamily="34" charset="0"/>
              </a:rPr>
              <a:t>реализуется с 2012 года </a:t>
            </a:r>
            <a:endParaRPr lang="ru-RU" b="1" dirty="0">
              <a:ln>
                <a:solidFill>
                  <a:schemeClr val="bg1">
                    <a:lumMod val="20000"/>
                    <a:lumOff val="80000"/>
                  </a:schemeClr>
                </a:solidFill>
              </a:ln>
              <a:solidFill>
                <a:schemeClr val="bg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530" y="3714752"/>
            <a:ext cx="8675950" cy="252256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i="1" dirty="0" smtClean="0">
                <a:solidFill>
                  <a:srgbClr val="0033CC"/>
                </a:solidFill>
              </a:rPr>
              <a:t>Первыми </a:t>
            </a:r>
            <a:r>
              <a:rPr lang="ru-RU" b="1" i="1" dirty="0">
                <a:solidFill>
                  <a:srgbClr val="0033CC"/>
                </a:solidFill>
              </a:rPr>
              <a:t>приняли участие в этом проекте </a:t>
            </a:r>
            <a:r>
              <a:rPr lang="ru-RU" b="1" i="1" dirty="0" smtClean="0">
                <a:solidFill>
                  <a:srgbClr val="0033CC"/>
                </a:solidFill>
              </a:rPr>
              <a:t>–</a:t>
            </a:r>
          </a:p>
          <a:p>
            <a:pPr algn="ctr"/>
            <a:r>
              <a:rPr lang="ru-RU" b="1" i="1" dirty="0" smtClean="0">
                <a:solidFill>
                  <a:srgbClr val="0033CC"/>
                </a:solidFill>
              </a:rPr>
              <a:t> </a:t>
            </a:r>
            <a:r>
              <a:rPr lang="ru-RU" b="1" i="1" dirty="0">
                <a:solidFill>
                  <a:srgbClr val="0033CC"/>
                </a:solidFill>
              </a:rPr>
              <a:t>писатель, сценарист </a:t>
            </a:r>
            <a:r>
              <a:rPr lang="ru-RU" b="1" i="1" dirty="0" smtClean="0">
                <a:solidFill>
                  <a:srgbClr val="0033CC"/>
                </a:solidFill>
              </a:rPr>
              <a:t> </a:t>
            </a:r>
            <a:r>
              <a:rPr lang="ru-RU" b="1" i="1" dirty="0">
                <a:solidFill>
                  <a:srgbClr val="0033CC"/>
                </a:solidFill>
              </a:rPr>
              <a:t>Лауреат Государственной премии – </a:t>
            </a:r>
            <a:endParaRPr lang="ru-RU" b="1" i="1" dirty="0" smtClean="0">
              <a:solidFill>
                <a:srgbClr val="0033CC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33CC"/>
                </a:solidFill>
              </a:rPr>
              <a:t>Михаил </a:t>
            </a:r>
            <a:r>
              <a:rPr lang="ru-RU" b="1" i="1" dirty="0">
                <a:solidFill>
                  <a:srgbClr val="0033CC"/>
                </a:solidFill>
              </a:rPr>
              <a:t>Николаевич Кураев и поэт , прозаик и  </a:t>
            </a:r>
            <a:r>
              <a:rPr lang="ru-RU" b="1" i="1" dirty="0" smtClean="0">
                <a:solidFill>
                  <a:srgbClr val="0033CC"/>
                </a:solidFill>
              </a:rPr>
              <a:t>журналист</a:t>
            </a:r>
          </a:p>
          <a:p>
            <a:pPr algn="ctr"/>
            <a:r>
              <a:rPr lang="ru-RU" b="1" i="1" dirty="0" smtClean="0">
                <a:solidFill>
                  <a:srgbClr val="0033CC"/>
                </a:solidFill>
              </a:rPr>
              <a:t>  </a:t>
            </a:r>
            <a:r>
              <a:rPr lang="ru-RU" b="1" i="1" dirty="0">
                <a:solidFill>
                  <a:srgbClr val="0033CC"/>
                </a:solidFill>
              </a:rPr>
              <a:t>Сергей Анатольевич Махотин.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6530" y="3000372"/>
            <a:ext cx="8143932" cy="71438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  <a:t>зародился на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  <a:t>Тихвинской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  <a:t>земле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936" y="908720"/>
            <a:ext cx="6715172" cy="200026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ru-RU" b="1" dirty="0">
                <a:ln w="127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33CC"/>
                </a:solidFill>
                <a:latin typeface="Arial Black" pitchFamily="34" charset="0"/>
              </a:rPr>
              <a:t>«Российские писатели – </a:t>
            </a:r>
            <a:endParaRPr lang="ru-RU" b="1" dirty="0" smtClean="0">
              <a:ln w="12700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33CC"/>
              </a:solidFill>
              <a:latin typeface="Arial Black" pitchFamily="34" charset="0"/>
            </a:endParaRPr>
          </a:p>
          <a:p>
            <a:pPr algn="ctr"/>
            <a:r>
              <a:rPr lang="ru-RU" b="1" dirty="0">
                <a:ln w="127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33CC"/>
                </a:solidFill>
                <a:latin typeface="Arial Black" pitchFamily="34" charset="0"/>
              </a:rPr>
              <a:t>жителям </a:t>
            </a:r>
          </a:p>
          <a:p>
            <a:pPr algn="ctr"/>
            <a:r>
              <a:rPr lang="ru-RU" b="1" dirty="0" smtClean="0">
                <a:ln w="127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33CC"/>
                </a:solidFill>
                <a:latin typeface="Arial Black" pitchFamily="34" charset="0"/>
              </a:rPr>
              <a:t>Ленинградской </a:t>
            </a:r>
            <a:r>
              <a:rPr lang="ru-RU" b="1" dirty="0">
                <a:ln w="127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33CC"/>
                </a:solidFill>
                <a:latin typeface="Arial Black" pitchFamily="34" charset="0"/>
              </a:rPr>
              <a:t>области».</a:t>
            </a:r>
          </a:p>
        </p:txBody>
      </p:sp>
      <p:pic>
        <p:nvPicPr>
          <p:cNvPr id="6146" name="Picture 2" descr="http://www.reglib.ru/Files/image/u%20avtobusa-7(1)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453793">
            <a:off x="6765668" y="352369"/>
            <a:ext cx="2207568" cy="16556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142852"/>
            <a:ext cx="5572164" cy="5715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Новый проект</a:t>
            </a:r>
            <a:endParaRPr lang="ru-RU" b="1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52"/>
            <a:ext cx="8358246" cy="80804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3175">
                  <a:solidFill>
                    <a:schemeClr val="bg1">
                      <a:lumMod val="75000"/>
                    </a:schemeClr>
                  </a:solidFill>
                </a:ln>
                <a:latin typeface="Franklin Gothic Heavy" pitchFamily="34" charset="0"/>
              </a:rPr>
              <a:t>ОСНОВНЫЕ ЦЕЛИ  И ЗАДАЧИ </a:t>
            </a:r>
            <a:endParaRPr lang="ru-RU" b="1" dirty="0">
              <a:ln w="3175">
                <a:solidFill>
                  <a:schemeClr val="bg1">
                    <a:lumMod val="75000"/>
                  </a:schemeClr>
                </a:solidFill>
              </a:ln>
              <a:latin typeface="Franklin Gothic Heavy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64004837"/>
              </p:ext>
            </p:extLst>
          </p:nvPr>
        </p:nvGraphicFramePr>
        <p:xfrm>
          <a:off x="142844" y="950900"/>
          <a:ext cx="8858312" cy="5264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62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929066"/>
            <a:ext cx="6143668" cy="171451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b="1" i="1" dirty="0" smtClean="0"/>
              <a:t>зародился </a:t>
            </a:r>
            <a:r>
              <a:rPr lang="ru-RU" b="1" i="1" dirty="0"/>
              <a:t>в совместной работе с Благотворительным </a:t>
            </a:r>
            <a:r>
              <a:rPr lang="ru-RU" b="1" i="1" dirty="0" smtClean="0"/>
              <a:t>Фондом им</a:t>
            </a:r>
            <a:r>
              <a:rPr lang="ru-RU" b="1" i="1" dirty="0"/>
              <a:t>. Ю.Г. Слепухина, с которым ЛОУНБ работает со дня  основания  </a:t>
            </a:r>
            <a:r>
              <a:rPr lang="ru-RU" b="1" i="1" dirty="0" smtClean="0"/>
              <a:t>Фонда в 2003 году.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701761"/>
            <a:ext cx="8143932" cy="1084429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ЛУЧШИЕ КНИГИ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БИБЛИОТЕКАМ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pic>
        <p:nvPicPr>
          <p:cNvPr id="18436" name="Picture 4" descr="https://pp.vk.me/c412520/v412520898/2eaa/Y4FXHie6cfU.jpg"/>
          <p:cNvPicPr>
            <a:picLocks noChangeAspect="1" noChangeArrowheads="1"/>
          </p:cNvPicPr>
          <p:nvPr/>
        </p:nvPicPr>
        <p:blipFill>
          <a:blip r:embed="rId3" cstate="print"/>
          <a:srcRect l="42024" t="29053" r="24124" b="6614"/>
          <a:stretch>
            <a:fillRect/>
          </a:stretch>
        </p:blipFill>
        <p:spPr bwMode="auto">
          <a:xfrm>
            <a:off x="6572264" y="3857628"/>
            <a:ext cx="2071702" cy="221457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142852"/>
            <a:ext cx="6072229" cy="66859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i="1" dirty="0" smtClean="0"/>
              <a:t>Куратор проектов </a:t>
            </a:r>
            <a:endParaRPr lang="ru-RU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l="61719" t="12421" r="20703" b="56263"/>
          <a:stretch>
            <a:fillRect/>
          </a:stretch>
        </p:blipFill>
        <p:spPr bwMode="auto">
          <a:xfrm rot="21169963">
            <a:off x="164845" y="1075591"/>
            <a:ext cx="117872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500166" y="1000108"/>
            <a:ext cx="7500990" cy="157163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2400" b="1" i="1" dirty="0" smtClean="0"/>
              <a:t>Чиченкова Вера Николаевна</a:t>
            </a:r>
            <a:r>
              <a:rPr lang="ru-RU" b="1" i="1" dirty="0" smtClean="0"/>
              <a:t> – </a:t>
            </a:r>
          </a:p>
          <a:p>
            <a:r>
              <a:rPr lang="ru-RU" b="1" i="1" dirty="0" smtClean="0"/>
              <a:t>заведующая отделом</a:t>
            </a:r>
          </a:p>
          <a:p>
            <a:r>
              <a:rPr lang="ru-RU" b="1" i="1" dirty="0" smtClean="0"/>
              <a:t> межбиблиотечного абонемента </a:t>
            </a:r>
          </a:p>
          <a:p>
            <a:r>
              <a:rPr lang="ru-RU" b="1" i="1" dirty="0" smtClean="0"/>
              <a:t>Ленинградской областной </a:t>
            </a:r>
          </a:p>
          <a:p>
            <a:r>
              <a:rPr lang="ru-RU" b="1" i="1" dirty="0" smtClean="0"/>
              <a:t>универсальной научной библиотеки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29124" y="6211669"/>
            <a:ext cx="4572000" cy="646331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b="1" i="1" dirty="0" smtClean="0"/>
              <a:t>Генеральный директор </a:t>
            </a:r>
          </a:p>
          <a:p>
            <a:pPr algn="ctr"/>
            <a:r>
              <a:rPr lang="ru-RU" b="1" i="1" dirty="0" smtClean="0"/>
              <a:t>Наталья Александровна Слепухина.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77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хническая">
  <a:themeElements>
    <a:clrScheme name="Другая 5">
      <a:dk1>
        <a:srgbClr val="8DB3E2"/>
      </a:dk1>
      <a:lt1>
        <a:sysClr val="window" lastClr="FFFFFF"/>
      </a:lt1>
      <a:dk2>
        <a:srgbClr val="ADC7E9"/>
      </a:dk2>
      <a:lt2>
        <a:srgbClr val="EEECE1"/>
      </a:lt2>
      <a:accent1>
        <a:srgbClr val="C6D9F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6">
    <a:dk1>
      <a:srgbClr val="C2DFE4"/>
    </a:dk1>
    <a:lt1>
      <a:sysClr val="window" lastClr="FFFFFF"/>
    </a:lt1>
    <a:dk2>
      <a:srgbClr val="BDD3E1"/>
    </a:dk2>
    <a:lt2>
      <a:srgbClr val="DEDEDE"/>
    </a:lt2>
    <a:accent1>
      <a:srgbClr val="CCECFF"/>
    </a:accent1>
    <a:accent2>
      <a:srgbClr val="BDD3E1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2.xml><?xml version="1.0" encoding="utf-8"?>
<a:themeOverride xmlns:a="http://schemas.openxmlformats.org/drawingml/2006/main">
  <a:clrScheme name="Другая 2">
    <a:dk1>
      <a:srgbClr val="524B37"/>
    </a:dk1>
    <a:lt1>
      <a:srgbClr val="523226"/>
    </a:lt1>
    <a:dk2>
      <a:srgbClr val="4E3B30"/>
    </a:dk2>
    <a:lt2>
      <a:srgbClr val="560F0F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Другая 5">
    <a:dk1>
      <a:srgbClr val="8DB3E2"/>
    </a:dk1>
    <a:lt1>
      <a:sysClr val="window" lastClr="FFFFFF"/>
    </a:lt1>
    <a:dk2>
      <a:srgbClr val="ADC7E9"/>
    </a:dk2>
    <a:lt2>
      <a:srgbClr val="EEECE1"/>
    </a:lt2>
    <a:accent1>
      <a:srgbClr val="C6D9F0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2970</TotalTime>
  <Words>2076</Words>
  <Application>Microsoft Office PowerPoint</Application>
  <PresentationFormat>Экран (4:3)</PresentationFormat>
  <Paragraphs>384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Техническая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Правовой центр</cp:lastModifiedBy>
  <cp:revision>252</cp:revision>
  <dcterms:created xsi:type="dcterms:W3CDTF">2015-09-21T18:05:13Z</dcterms:created>
  <dcterms:modified xsi:type="dcterms:W3CDTF">2016-09-20T09:24:09Z</dcterms:modified>
</cp:coreProperties>
</file>