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8" r:id="rId2"/>
    <p:sldId id="256" r:id="rId3"/>
    <p:sldId id="261" r:id="rId4"/>
    <p:sldId id="262" r:id="rId5"/>
    <p:sldId id="263" r:id="rId6"/>
    <p:sldId id="264" r:id="rId7"/>
    <p:sldId id="273" r:id="rId8"/>
    <p:sldId id="265" r:id="rId9"/>
    <p:sldId id="269" r:id="rId10"/>
    <p:sldId id="270" r:id="rId11"/>
    <p:sldId id="266" r:id="rId12"/>
    <p:sldId id="267" r:id="rId13"/>
    <p:sldId id="257" r:id="rId14"/>
    <p:sldId id="259" r:id="rId15"/>
    <p:sldId id="268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0000FF"/>
    <a:srgbClr val="FFFFCC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95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hyperlink" Target="http://www.russkymir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hyperlink" Target="http://www.google.ru/url?sa=i&amp;rct=j&amp;q=&amp;esrc=s&amp;source=images&amp;cd=&amp;cad=rja&amp;uact=8&amp;ved=0CAcQjRw&amp;url=http://prochtenie.ru/bookevents/27466&amp;ei=LQhsVergOYqZsgGJo4CYBA&amp;bvm=bv.94455598,d.bGg&amp;psig=AFQjCNEBn6oDtwWIyhJ_BHjGyrhxUjrA6g&amp;ust=143322971171195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russkymir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rad-petrov.ru/wp-content/uploads/2015/05/mir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ru/url?sa=i&amp;rct=j&amp;q=&amp;esrc=s&amp;source=images&amp;cd=&amp;ved=0CAcQjRw&amp;url=http://bibliomir83.blogspot.com/2015/01/2015.html&amp;ei=m3RpVcTYBcefsgHF5oDYBg&amp;bvm=bv.94455598,d.bGg&amp;psig=AFQjCNH6WKpgazHd7X7-24ijL77L7DZcGQ&amp;ust=143306087192271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znak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994">
            <a:off x="6973001" y="331762"/>
            <a:ext cx="1439799" cy="16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5926">
            <a:off x="1650498" y="3208344"/>
            <a:ext cx="1481256" cy="217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cs11214.vk.me/u8420673/134134541/z_789ba9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385">
            <a:off x="3099758" y="2935233"/>
            <a:ext cx="1399752" cy="208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Русский мiръ. . Пространство и время русской культуры. . Аль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5166">
            <a:off x="504471" y="3999158"/>
            <a:ext cx="1357940" cy="205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Истор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000">
            <a:off x="4933433" y="2950563"/>
            <a:ext cx="140131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льманах &amp;quot;Русский мир&amp;quot;, 3, Литература русского зарубежья - Книжный интернет-магазин - BookBoom - книжный интернет-маг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724">
            <a:off x="6209316" y="3304714"/>
            <a:ext cx="1325990" cy="21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6119" y="3452840"/>
            <a:ext cx="5328592" cy="83273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Medium Cond" panose="020B0606030402020204" pitchFamily="34" charset="0"/>
              </a:rPr>
              <a:t>библиотекам</a:t>
            </a:r>
            <a:endParaRPr lang="ru-RU" b="1" dirty="0">
              <a:ln w="18000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1030" name="Picture 6" descr="http://prochtenie.ru/sites/default/files/%D0%BC%D0%B8%D1%8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269">
            <a:off x="7459127" y="3897521"/>
            <a:ext cx="1270125" cy="20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4797152"/>
            <a:ext cx="8568951" cy="144984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 w="19050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anose="020B0706030402020204" pitchFamily="34" charset="0"/>
              </a:rPr>
              <a:t>Ленинградской области</a:t>
            </a:r>
            <a:endParaRPr lang="ru-RU" dirty="0">
              <a:ln w="19050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515" y="197391"/>
            <a:ext cx="8784976" cy="29413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 Cond" panose="020B0606030402020204" pitchFamily="34" charset="0"/>
              </a:rPr>
              <a:t>Альманах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 Cond" panose="020B0606030402020204" pitchFamily="34" charset="0"/>
              </a:rPr>
              <a:t>"РУССКИЙ МIРЪ.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 Cond" panose="020B0606030402020204" pitchFamily="34" charset="0"/>
              </a:rPr>
              <a:t>Пространство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 Cond" panose="020B0606030402020204" pitchFamily="34" charset="0"/>
              </a:rPr>
              <a:t>и время русской культуры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 Cond" panose="020B0606030402020204" pitchFamily="34" charset="0"/>
              </a:rPr>
              <a:t>"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 Cond" panose="020B0606030402020204" pitchFamily="34" charset="0"/>
              </a:rPr>
              <a:t> 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99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661248"/>
            <a:ext cx="7108444" cy="9233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Информация об альманахе представлена на портале Международной ассоциации «РУССКАЯ КУЛЬТУРА» «РУССКИЙ М</a:t>
            </a:r>
            <a:r>
              <a:rPr lang="en-US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</a:t>
            </a:r>
            <a:r>
              <a:rPr lang="ru-RU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РЪ» - </a:t>
            </a:r>
            <a:r>
              <a:rPr lang="en-US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http</a:t>
            </a:r>
            <a:r>
              <a:rPr lang="en-US" b="1" dirty="0">
                <a:ln w="50800"/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://www.russkymir.org/rm</a:t>
            </a:r>
            <a:r>
              <a:rPr lang="en-US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b="1" dirty="0">
              <a:ln w="50800"/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078" name="Picture 6" descr="znak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994">
            <a:off x="7325618" y="5148669"/>
            <a:ext cx="1432969" cy="16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7224">
            <a:off x="1448818" y="1585053"/>
            <a:ext cx="1481256" cy="217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cs11214.vk.me/u8420673/134134541/z_789ba9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113">
            <a:off x="2267585" y="1961523"/>
            <a:ext cx="1399752" cy="208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Русский мiръ. . Пространство и время русской культуры. . Аль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8226">
            <a:off x="408011" y="2025603"/>
            <a:ext cx="1357940" cy="205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05093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Сам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альманах – качественное книжное издание, которое приятно держать в руках, на обложке – названия географических пунктов, в которых проживают авторы, напечатанные в томе: это и Париж, и Санкт-Петербург, и небольшие города и поселки из разных уголков как нашей страны, так и зарубежья.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6632"/>
            <a:ext cx="8640959" cy="129614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>
                <a:ln w="50800"/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Альманах </a:t>
            </a:r>
            <a:endParaRPr lang="ru-RU" b="1" dirty="0" smtClean="0">
              <a:ln w="50800"/>
              <a:solidFill>
                <a:schemeClr val="accent4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ru-RU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"</a:t>
            </a:r>
            <a:r>
              <a:rPr lang="ru-RU" b="1" dirty="0">
                <a:ln w="50800"/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РУССКИЙ МIРЪ. Пространство и время русской культуры". </a:t>
            </a:r>
            <a:br>
              <a:rPr lang="ru-RU" b="1" dirty="0">
                <a:ln w="50800"/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b="1" dirty="0">
                <a:ln w="50800"/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               Учредитель и издатель: НП "Международная </a:t>
            </a:r>
            <a:r>
              <a:rPr lang="ru-RU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ассоциация</a:t>
            </a:r>
          </a:p>
          <a:p>
            <a:pPr algn="ctr"/>
            <a:r>
              <a:rPr lang="ru-RU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b="1" dirty="0">
                <a:ln w="50800"/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"Русская культура", Санкт-Петербург, Россия</a:t>
            </a:r>
            <a:r>
              <a:rPr lang="ru-RU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.</a:t>
            </a:r>
            <a:endParaRPr lang="ru-RU" b="1" dirty="0">
              <a:ln w="50800"/>
              <a:solidFill>
                <a:schemeClr val="accent4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484784"/>
            <a:ext cx="5184576" cy="244827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Альманах является исследовательским проектом ассоциации «Русская культура». Издается с 2008 года.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Основная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задача: определить состояние культурного пространства России и русского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зарубежья, а также пропаганда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достижений современной русской культуры в области философской мысли, литературы и искусства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2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тографии Дмитрия Ивашинцова 9 альбомов ВКонтакт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4486"/>
          <a:stretch/>
        </p:blipFill>
        <p:spPr bwMode="auto">
          <a:xfrm rot="21320252">
            <a:off x="187176" y="1699735"/>
            <a:ext cx="1909610" cy="20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3" y="116632"/>
            <a:ext cx="8469407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Дмитрий Александрович Ивашинцов –</a:t>
            </a:r>
          </a:p>
          <a:p>
            <a:pPr algn="ctr"/>
            <a:r>
              <a:rPr lang="ru-RU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главный редактор альманаха </a:t>
            </a:r>
            <a:endParaRPr lang="ru-RU" b="1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2473" y="1656021"/>
            <a:ext cx="6654478" cy="224676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indent="355600"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Родился в 1944 году в Ленинграде.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Окончил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Ленинградский Политехнический институт им. М.И. 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Калинина в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1967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году. Доктор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технических наук, профессор. Более 80 опубликованных работ в области гидроэнергетики, более 10 работ по проблемам культурологии. Сопредседатель-координатор международной ассоциации "Русская культура" (www.russmir.org) , старший научный сотрудник Санкт-Петербургского отделения Российского института культурологии МК РФ и РАН, профессор кафедры ЮНЕСКО по компаративным исследованиям духовных традиций, специфики их культур и межрелигиозного диалога при СП отделении РИК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983" y="3999002"/>
            <a:ext cx="8712968" cy="203132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indent="35560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Действительный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член Российской и Международной инженерных Академий, Академии водохозяйственных наук РФ, МАНЭБ и РАЕН, член экспертного совета ВАК РФ (1999-2002гг.), член Межведомственной комиссии по сейсмическому районированию и сейсмостойкому строительству Госстроя России (1993-2003гг), председатель Российского национального комитета международной ассоциации гидравликов (МАГИ), член бюро Российского национального комитета международной комиссии по большим плотинам (СИГБ), член Международной Ассоциации энергоэкономистов.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indent="35560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Поэт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 Опубликованы две книги стихов: в 1995г. "Последняя цена" (под псевдонимом Д.Волоцкой) и в 2005г. "Там, где кончается завтра."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6201404"/>
            <a:ext cx="8208913" cy="46795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indent="355600"/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2008 г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. начал издавать альманах "Русский мiръ".</a:t>
            </a:r>
          </a:p>
        </p:txBody>
      </p:sp>
    </p:spTree>
    <p:extLst>
      <p:ext uri="{BB962C8B-B14F-4D97-AF65-F5344CB8AC3E}">
        <p14:creationId xmlns:p14="http://schemas.microsoft.com/office/powerpoint/2010/main" val="28148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8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8" t="21995" r="35362" b="25421"/>
          <a:stretch/>
        </p:blipFill>
        <p:spPr bwMode="auto">
          <a:xfrm rot="21397872">
            <a:off x="325703" y="1370959"/>
            <a:ext cx="1560065" cy="257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353">
            <a:off x="7446055" y="1341007"/>
            <a:ext cx="1427834" cy="20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55576"/>
            <a:ext cx="8352928" cy="111318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В редакционной статье </a:t>
            </a:r>
          </a:p>
          <a:p>
            <a:pPr algn="ctr"/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альманаха</a:t>
            </a:r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 «Русский 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en-US" b="1" dirty="0">
                <a:ln w="50800"/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</a:rPr>
              <a:t>ръ»,</a:t>
            </a:r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Д.А. Ивашинцов написал: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27343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Дорогой читатель!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Наш альманах является частью цивилизационного проекта 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Русский м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i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ръ», предложенного Международной ассоциацией «Русская культура» в 2002 году на конференции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«Русский м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i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ръ – проблемы и перспективы».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637" y="3068960"/>
            <a:ext cx="87795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indent="355600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Этот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проект предполагает построение этнокультурной общности  «Русский м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i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ръ», онтологическим  ядром  которой станут традиции православия, русский язык и русская культура, а структурную связность (соборность) обеспечат современные технологии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indent="354013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Образование русского мира имеет конечной целью создание условий, при которых Россия и русская диаспора заняли бы подобающее место в мировом табели о рангах, а граждане всего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Русского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i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ра» получили бы возможность жить достойной жизнью независимо от места своего географического обитания. </a:t>
            </a:r>
          </a:p>
          <a:p>
            <a:pPr indent="354013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Гражданство на основе культурной идентичности очертит его границы , проходящие там, где бьются сердца его граждан. 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3" y="4581128"/>
            <a:ext cx="5328592" cy="64807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1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Подробнее: </a:t>
            </a:r>
            <a:r>
              <a:rPr lang="ru-RU" sz="11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альманах в лицах </a:t>
            </a:r>
            <a:r>
              <a:rPr lang="ru-RU" sz="11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. – Режим доступа:</a:t>
            </a:r>
            <a:endParaRPr lang="ru-RU" sz="1100" b="1" dirty="0">
              <a:ln w="50800"/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11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http</a:t>
            </a:r>
            <a:r>
              <a:rPr lang="en-US" sz="11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://</a:t>
            </a:r>
            <a:r>
              <a:rPr lang="en-US" sz="11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vk.com/album-26726319_134293082</a:t>
            </a:r>
            <a:r>
              <a:rPr lang="ru-RU" sz="11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1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1100" b="1" dirty="0">
              <a:ln w="50800"/>
              <a:solidFill>
                <a:schemeClr val="bg1">
                  <a:shade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3" t="11229" r="30592" b="6486"/>
          <a:stretch/>
        </p:blipFill>
        <p:spPr bwMode="auto">
          <a:xfrm rot="234839">
            <a:off x="5608577" y="1251899"/>
            <a:ext cx="3376285" cy="47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42241"/>
            <a:ext cx="5472608" cy="29348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люди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интересные, думающие: искусствоведы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журналисты, писатели, поэты, филологи, философы, композиторы,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–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словом, те, для кого дорога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близка русская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культура во всем ее многообразии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 Альманах предоставляет свои страницы авторам со всего мира, пишущим по – русски.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Работа над изданием альманаха объединяет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русскую интеллигенцию.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5" y="188640"/>
            <a:ext cx="5028974" cy="72008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Авторы издания – </a:t>
            </a:r>
          </a:p>
        </p:txBody>
      </p:sp>
    </p:spTree>
    <p:extLst>
      <p:ext uri="{BB962C8B-B14F-4D97-AF65-F5344CB8AC3E}">
        <p14:creationId xmlns:p14="http://schemas.microsoft.com/office/powerpoint/2010/main" val="21801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4" t="9919" r="33518" b="5814"/>
          <a:stretch/>
        </p:blipFill>
        <p:spPr bwMode="auto">
          <a:xfrm>
            <a:off x="2555776" y="764704"/>
            <a:ext cx="3672408" cy="506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1991" y="5949280"/>
            <a:ext cx="732925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Альманах : </a:t>
            </a:r>
            <a:r>
              <a:rPr lang="ru-RU" b="1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фотостраницы. – </a:t>
            </a:r>
          </a:p>
          <a:p>
            <a:pPr algn="ctr"/>
            <a:r>
              <a:rPr lang="ru-RU" b="1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Режим доступа: </a:t>
            </a:r>
            <a:r>
              <a:rPr lang="en-US" b="1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http://vk.com/album-26726319_137779618</a:t>
            </a:r>
            <a:endParaRPr lang="ru-RU" b="1" spc="150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015706" cy="57606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В альманахе есть интересные, уникальные </a:t>
            </a:r>
            <a:r>
              <a:rPr lang="ru-RU" b="1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фотостраницы</a:t>
            </a:r>
            <a:endParaRPr lang="ru-RU" b="1" spc="150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i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606">
            <a:off x="258370" y="2380163"/>
            <a:ext cx="2302181" cy="32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617" y="188639"/>
            <a:ext cx="8618863" cy="165618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 X Санкт-Петербургском </a:t>
            </a:r>
            <a:endParaRPr lang="ru-RU" b="1" dirty="0" smtClean="0">
              <a:ln w="50800"/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международном 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книжном </a:t>
            </a:r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салоне</a:t>
            </a:r>
          </a:p>
          <a:p>
            <a:pPr algn="ctr"/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был представлен изданный 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2014 </a:t>
            </a:r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году</a:t>
            </a:r>
          </a:p>
          <a:p>
            <a:pPr algn="ctr"/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альманах «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Русский мiръ» №9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988840"/>
            <a:ext cx="6336704" cy="45365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indent="355600" algn="just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 9-м номере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альманаха 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представлена обширная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подборка материалов, </a:t>
            </a:r>
            <a:endParaRPr lang="ru-RU" sz="11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indent="355600" algn="just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посвящённых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творчеству 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А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Ремизова и его связям с французской </a:t>
            </a:r>
            <a:endParaRPr lang="ru-RU" sz="11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indent="355600" algn="just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культурой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очерк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французского философа Ф. Серса о дадаизме. </a:t>
            </a:r>
            <a:endParaRPr lang="ru-RU" sz="11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indent="355600" algn="just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Впервые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публикуются страницы «маньчжурского дневника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» известного</a:t>
            </a:r>
          </a:p>
          <a:p>
            <a:pPr indent="355600" algn="just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российского и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советского медика Г.А. 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Ивашинцова (имя которого носит </a:t>
            </a:r>
          </a:p>
          <a:p>
            <a:pPr indent="355600" algn="just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одна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из петербургских 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улиц). В них открываются непростые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страницы </a:t>
            </a:r>
            <a:endParaRPr lang="ru-RU" sz="11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indent="355600" algn="just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Русско-японской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войны 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глазами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молодого 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врача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 многое-многое другое.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21125" b="3447"/>
          <a:stretch/>
        </p:blipFill>
        <p:spPr bwMode="auto">
          <a:xfrm rot="21357409">
            <a:off x="198682" y="771050"/>
            <a:ext cx="3069480" cy="254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260648"/>
            <a:ext cx="5976664" cy="396044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Альманах предоставляет свои страницы</a:t>
            </a:r>
          </a:p>
          <a:p>
            <a:pPr algn="ctr"/>
            <a:r>
              <a:rPr lang="ru-RU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авторам со всего мира, </a:t>
            </a:r>
          </a:p>
          <a:p>
            <a:pPr algn="ctr"/>
            <a:r>
              <a:rPr lang="ru-RU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пишущим на русском языке, </a:t>
            </a:r>
          </a:p>
          <a:p>
            <a:pPr algn="ctr"/>
            <a:r>
              <a:rPr lang="ru-RU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 любых жанрах,  исследующим </a:t>
            </a:r>
          </a:p>
          <a:p>
            <a:pPr algn="ctr"/>
            <a:r>
              <a:rPr lang="ru-RU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различные стороны  русской культуры, </a:t>
            </a:r>
          </a:p>
          <a:p>
            <a:pPr algn="ctr"/>
            <a:r>
              <a:rPr lang="ru-RU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и ее связи с другими мировыми культурами.</a:t>
            </a:r>
            <a:endParaRPr lang="ru-RU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93096"/>
            <a:ext cx="8568952" cy="230425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sz="14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Все выпуски  альманаха в сети: - </a:t>
            </a:r>
            <a:endParaRPr lang="en-US" sz="14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r>
              <a:rPr lang="ru-RU" sz="14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Режим доступа: </a:t>
            </a:r>
            <a:r>
              <a:rPr lang="en-US" sz="14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http://www.russkymir.org/rm/index.php/almanakh/arkhiv-vypuskov</a:t>
            </a:r>
            <a:r>
              <a:rPr lang="ru-RU" sz="14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endParaRPr lang="en-US" sz="14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r>
              <a:rPr lang="ru-RU" sz="14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Сайт НП «Международная ассоциация «Русская культура». – Режим доступа:</a:t>
            </a:r>
          </a:p>
          <a:p>
            <a:r>
              <a:rPr lang="en-US" sz="14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http://www.russkymir.org/</a:t>
            </a:r>
            <a:endParaRPr lang="ru-RU" sz="14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r>
              <a:rPr lang="en-US" sz="14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E-mail</a:t>
            </a:r>
            <a:r>
              <a:rPr lang="ru-RU" sz="14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:</a:t>
            </a:r>
            <a:r>
              <a:rPr lang="en-US" sz="14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russkymir.org </a:t>
            </a:r>
            <a:endParaRPr lang="ru-RU" sz="1400" b="1" spc="50" dirty="0">
              <a:ln w="13500">
                <a:solidFill>
                  <a:schemeClr val="bg1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4149080"/>
            <a:ext cx="8640961" cy="252028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Выпуски альманаха - позволяют лучше </a:t>
            </a:r>
            <a:r>
              <a:rPr lang="ru-RU" sz="1600" b="1" dirty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понять самих </a:t>
            </a:r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себя, </a:t>
            </a:r>
          </a:p>
          <a:p>
            <a:pPr algn="ctr"/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способствуют сохранению</a:t>
            </a:r>
            <a:r>
              <a:rPr lang="ru-RU" sz="1600" b="1" dirty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 России как единого </a:t>
            </a:r>
            <a:endParaRPr lang="ru-RU" sz="1600" b="1" dirty="0" smtClean="0">
              <a:ln w="50800"/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культурного пространства</a:t>
            </a:r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пробуждению, </a:t>
            </a:r>
            <a:r>
              <a:rPr lang="ru-RU" sz="1600" b="1" dirty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столь присущих </a:t>
            </a:r>
            <a:endParaRPr lang="ru-RU" sz="1600" b="1" dirty="0" smtClean="0">
              <a:ln w="50800"/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русскому </a:t>
            </a:r>
            <a:r>
              <a:rPr lang="ru-RU" sz="1600" b="1" dirty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характеру</a:t>
            </a:r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совестливости</a:t>
            </a:r>
            <a:r>
              <a:rPr lang="ru-RU" sz="1600" b="1" dirty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пытливости </a:t>
            </a:r>
            <a:r>
              <a:rPr lang="ru-RU" sz="1600" b="1" dirty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ума, </a:t>
            </a:r>
            <a:endParaRPr lang="ru-RU" sz="1600" b="1" dirty="0" smtClean="0">
              <a:ln w="50800"/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стремлению </a:t>
            </a:r>
            <a:r>
              <a:rPr lang="ru-RU" sz="1600" b="1" dirty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найти ответы </a:t>
            </a:r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sz="1600" b="1" dirty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самые </a:t>
            </a:r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сокровенные </a:t>
            </a:r>
            <a:r>
              <a:rPr lang="ru-RU" sz="1600" b="1" dirty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вопросы бытия. </a:t>
            </a:r>
            <a:endParaRPr lang="ru-RU" sz="1600" b="1" dirty="0" smtClean="0">
              <a:ln w="50800"/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Эти издания будут востребованы </a:t>
            </a:r>
          </a:p>
          <a:p>
            <a:pPr algn="ctr"/>
            <a:r>
              <a:rPr lang="ru-RU" sz="1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читателями (жителями) Ленинградской области</a:t>
            </a:r>
            <a:endParaRPr lang="ru-RU" sz="1600" b="1" dirty="0">
              <a:ln w="50800"/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r="18250"/>
          <a:stretch/>
        </p:blipFill>
        <p:spPr bwMode="auto">
          <a:xfrm rot="21275925">
            <a:off x="288521" y="683603"/>
            <a:ext cx="2982597" cy="245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11760" y="260648"/>
            <a:ext cx="645611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Презентация этих уникальных даров 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для библиотек  Ленинградской области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произошла 23-24 октября 2015 года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в Приозерской  межпоселенческой  библиотеке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 выездном Совете  руководителей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общедоступных библиотек: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«Библиотечная столица Ленинградской области -2015»</a:t>
            </a:r>
            <a:endParaRPr kumimoji="0" lang="ru-RU" sz="1800" b="1" i="0" u="none" strike="noStrike" normalizeH="0" baseline="0" dirty="0" smtClean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G04RISilmpQ/VLzhN6HDctI/AAAAAAAAHYg/MG0Z7G1arC4/s1600/%D0%B3%D0%9E%D0%94%2B%D0%9B%D0%98%D0%A2%D0%95%D0%A0%D0%90%D0%A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013"/>
            <a:ext cx="8428474" cy="58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4779" y="1268760"/>
            <a:ext cx="8159109" cy="779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613" y="188640"/>
            <a:ext cx="8395843" cy="9361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anose="020B0706030402020204" pitchFamily="34" charset="0"/>
              </a:rPr>
              <a:t>Мероприятия, посвященные Году литературы в Российской </a:t>
            </a:r>
            <a:r>
              <a:rPr lang="ru-RU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anose="020B0706030402020204" pitchFamily="34" charset="0"/>
              </a:rPr>
              <a:t>Федерации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anose="020B0706030402020204" pitchFamily="34" charset="0"/>
                <a:ea typeface="Times New Roman"/>
              </a:rPr>
              <a:t>Ленинградской областной универсальной научной библиотеки</a:t>
            </a:r>
            <a:endParaRPr lang="ru-RU" sz="16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anose="020B0706030402020204" pitchFamily="34" charset="0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268" y="2132856"/>
            <a:ext cx="8117180" cy="9953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825" y="3212976"/>
            <a:ext cx="8120623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bg1">
                  <a:lumMod val="2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010" y="3861048"/>
            <a:ext cx="8116438" cy="5441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366" y="4509120"/>
            <a:ext cx="8070074" cy="9313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400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742" y="5469031"/>
            <a:ext cx="8151706" cy="12723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endParaRPr lang="ru-RU" sz="1400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584446"/>
            <a:ext cx="6965053" cy="105413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Праздник чтения «Креститель земли русской» 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посвященный 1000-летию преставления 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равноапостольного князя Владимира,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рамках государственной программы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«Развитие культуры в Ленинградской области» в г. Старая Ладога 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653135"/>
            <a:ext cx="7776864" cy="648073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Праздник чтения «Страницы русской классики», 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посвященный Году литературы, в рамках государственной программы 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«Развитие культуры в  Ленинградской области»  для жителей г.Сясьстрой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933056"/>
            <a:ext cx="7632848" cy="40069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проекта 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«Российские писатели – жителям Ленинградской области» 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300953"/>
            <a:ext cx="4374232" cy="34407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проекта 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Лучшие книги библиотекам»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263805"/>
            <a:ext cx="7704856" cy="661139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Презентация областной кольцевой выставки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«Книги твоего формата. Нобелевские лауреаты – юбиляры 2015 г.»  для библиотек Ленинградской области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268760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Презентация областной кольцевой выставки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«Год литературы: сохраняя традиции, ищем новое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библиотек Ленинградской области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78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r="18250"/>
          <a:stretch/>
        </p:blipFill>
        <p:spPr bwMode="auto">
          <a:xfrm>
            <a:off x="2678699" y="2924944"/>
            <a:ext cx="437093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2520280"/>
          </a:xfrm>
          <a:prstGeom prst="rect">
            <a:avLst/>
          </a:prstGeom>
        </p:spPr>
        <p:txBody>
          <a:bodyPr wrap="square" numCol="1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В рамках </a:t>
            </a:r>
            <a:r>
              <a:rPr lang="ru-RU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проекта </a:t>
            </a:r>
            <a:r>
              <a:rPr lang="ru-RU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ЛОУНБ</a:t>
            </a:r>
            <a:endParaRPr lang="ru-RU" b="1" dirty="0">
              <a:ln w="50800"/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«Лучшие книги </a:t>
            </a:r>
            <a:r>
              <a:rPr lang="ru-RU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библиотекам»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«Некоммерческое партнерство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«Международная ассоциация «Русская культура», 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подарили все выпуски альманаха «Русский М</a:t>
            </a:r>
            <a:r>
              <a:rPr lang="en-US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ru-RU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ръ»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библиотекам Ленинградской области </a:t>
            </a:r>
            <a:endParaRPr lang="ru-RU" b="1" dirty="0">
              <a:ln w="50800"/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78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b="22386"/>
          <a:stretch/>
        </p:blipFill>
        <p:spPr bwMode="auto">
          <a:xfrm>
            <a:off x="3568209" y="2213431"/>
            <a:ext cx="1890501" cy="216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12139" r="12043" b="16094"/>
          <a:stretch/>
        </p:blipFill>
        <p:spPr bwMode="auto">
          <a:xfrm>
            <a:off x="5796136" y="2189770"/>
            <a:ext cx="1439557" cy="218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3" r="3581" b="18428"/>
          <a:stretch/>
        </p:blipFill>
        <p:spPr bwMode="auto">
          <a:xfrm rot="1033083">
            <a:off x="6878454" y="2489533"/>
            <a:ext cx="1888597" cy="19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0" r="8745" b="14707"/>
          <a:stretch/>
        </p:blipFill>
        <p:spPr bwMode="auto">
          <a:xfrm rot="21261169">
            <a:off x="273520" y="2649734"/>
            <a:ext cx="1468082" cy="19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5" b="18509"/>
          <a:stretch/>
        </p:blipFill>
        <p:spPr bwMode="auto">
          <a:xfrm rot="572345">
            <a:off x="1574570" y="2840383"/>
            <a:ext cx="1733393" cy="169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8" b="22013"/>
          <a:stretch/>
        </p:blipFill>
        <p:spPr bwMode="auto">
          <a:xfrm rot="21182754">
            <a:off x="4105857" y="4612205"/>
            <a:ext cx="1821886" cy="19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3"/>
          <a:stretch/>
        </p:blipFill>
        <p:spPr bwMode="auto">
          <a:xfrm rot="466721">
            <a:off x="5902254" y="4778797"/>
            <a:ext cx="2407435" cy="17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6" b="24934"/>
          <a:stretch/>
        </p:blipFill>
        <p:spPr bwMode="auto">
          <a:xfrm rot="21212079">
            <a:off x="251519" y="4885908"/>
            <a:ext cx="1693962" cy="170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21849"/>
          <a:stretch/>
        </p:blipFill>
        <p:spPr bwMode="auto">
          <a:xfrm rot="660603">
            <a:off x="1405136" y="4982097"/>
            <a:ext cx="1821746" cy="156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15754"/>
            <a:ext cx="8712968" cy="18730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В рамках проекта  ЛОУНБ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«Лучшие книги библиотекам» 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организация НП «Международная ассоциация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«Русская культура» </a:t>
            </a:r>
            <a:r>
              <a:rPr lang="ru-RU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Times New Roman"/>
              </a:rPr>
              <a:t>подарили книги,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Times New Roman"/>
              </a:rPr>
              <a:t>вышедшие как приложение к альманаху «Русский м</a:t>
            </a:r>
            <a:r>
              <a:rPr lang="en-US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Times New Roman"/>
              </a:rPr>
              <a:t>i</a:t>
            </a:r>
            <a:r>
              <a:rPr lang="ru-RU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Times New Roman"/>
              </a:rPr>
              <a:t>ръ»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Times New Roman"/>
              </a:rPr>
              <a:t> для библиотек Ленинградской области</a:t>
            </a:r>
            <a:endParaRPr lang="ru-RU" b="1" dirty="0">
              <a:ln w="50800"/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58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374" y="1484784"/>
            <a:ext cx="6007113" cy="509370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indent="354013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Имя полковника Романа Романовича фон Раупаха (1870–1943) совершенно неизвестно широким кругам российских читателей и мало что скажет большинству историков-специалистов. </a:t>
            </a:r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indent="354013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Тем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не менее именно этому человеку, сыгравшему ключевую роль в организации побега генерала Лавра Корнилова из Быховской тюрьмы в ноябре 1917 года, Россия обязана возникновением Белого движения и всем последующим событиям своей непростой истории. </a:t>
            </a:r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indent="354013" algn="just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Рукопись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охватывает один из интереснейших периодов российской истории — с 1905 по 1935 годы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indent="354013" algn="just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силу своего служебного положения фон Раупах (с 1906 года — помощник военного прокурора Виленского военно-окружного суда, с 1908 года — член Петербургского суда, в период правления Керенского — член Чрезвычайной следственной комиссии по делам о бывших министрах и, наконец, генеральный прокурор Гельсинфорса), был осведомлён по существу вопроса обо всех громких процессах своего времени. </a:t>
            </a:r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indent="354013" algn="just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Процессы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периода Первой мировой войны, октябрьского переворота, Временного правительства стали основой воспоминаний. В тексте упоминается более 400 персонажей, большинство из которых являются новыми фигурантами исторической драмы. </a:t>
            </a:r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indent="354013" algn="just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Рукопись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книги фон Раупаха была передана дочерью автора представителю Ассоциации «Русская культура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»                                                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Н. П. Рождественской для последующей передачи её в отдел редких рукописей Российской национальной библиотеки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indent="354013" algn="just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Право издания было закреплено за Ассоциацией.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r="13289" b="17089"/>
          <a:stretch/>
        </p:blipFill>
        <p:spPr bwMode="auto">
          <a:xfrm rot="21334059">
            <a:off x="436170" y="2098225"/>
            <a:ext cx="2264547" cy="300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640959" cy="115212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фон </a:t>
            </a:r>
            <a:r>
              <a:rPr lang="ru-RU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Раупах Р.Р. </a:t>
            </a:r>
          </a:p>
          <a:p>
            <a:pPr algn="ctr"/>
            <a:r>
              <a:rPr lang="en-US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Facies Hippocratica (</a:t>
            </a:r>
            <a:r>
              <a:rPr lang="ru-RU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Лик умирающего) </a:t>
            </a:r>
            <a:endParaRPr lang="ru-RU" b="1" dirty="0">
              <a:ln w="50800"/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0534" y="1662813"/>
            <a:ext cx="6298863" cy="480131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     В книге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вышедшей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к 160-летию со дня рождения 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. А. Римского-Корсакова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, впервые публикуется в полном объеме переписка композитора с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другом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биографом композитора В. В. Ястребцевым и                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. И. Бельским, русским поэтом и либреттистом.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    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заголовке письма в первой строке даются порядковый номер, фамилия корреспондента и адресата, во второй строке курсивом указывается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редакторская дата.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    К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публикации писем прилагаются: аннотированный именной указатель, указатели сочинений Римского-Корсакова и произведений других композиторов.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15383" r="13872" b="18710"/>
          <a:stretch/>
        </p:blipFill>
        <p:spPr bwMode="auto">
          <a:xfrm rot="21377682">
            <a:off x="311288" y="2339864"/>
            <a:ext cx="2043606" cy="291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188640"/>
            <a:ext cx="8597878" cy="122239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Римский - Корсаков Н.А. </a:t>
            </a:r>
          </a:p>
          <a:p>
            <a:pPr algn="ctr"/>
            <a:r>
              <a:rPr lang="ru-RU" sz="1600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Переписка </a:t>
            </a:r>
            <a:r>
              <a:rPr lang="ru-RU" sz="1600" b="1" dirty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 В. В. Ястребцевым и В. И. Бельским </a:t>
            </a:r>
          </a:p>
        </p:txBody>
      </p:sp>
    </p:spTree>
    <p:extLst>
      <p:ext uri="{BB962C8B-B14F-4D97-AF65-F5344CB8AC3E}">
        <p14:creationId xmlns:p14="http://schemas.microsoft.com/office/powerpoint/2010/main" val="54342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196752"/>
            <a:ext cx="5184576" cy="4968552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   Книга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включает в себя стихотворные циклы «Семистишие», «Сады мои», «Псковский бестиарий», «Космоса наважденье», написанные автором в последние годы.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   Вторая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часть книги, по сути, является полноцветным альбомом, включающим в свой состав репродукции более 30 коллажей и 40 живописных полотен Аллы Ивашинцовой.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     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книге прилагается диск с циклом песен на стихи Аллы, написанных и исполненных актрисой «Театра на Васильевском» Еленой Мартыненко.</a:t>
            </a: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8" b="22013"/>
          <a:stretch/>
        </p:blipFill>
        <p:spPr bwMode="auto">
          <a:xfrm rot="21281141">
            <a:off x="524140" y="1605749"/>
            <a:ext cx="2746870" cy="290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3" y="260648"/>
            <a:ext cx="8280921" cy="6480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Ивашинцова А. Стихи, коллажи, живопись</a:t>
            </a:r>
            <a:endParaRPr lang="ru-RU" b="1" dirty="0">
              <a:ln w="50800"/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1" b="25673"/>
          <a:stretch/>
        </p:blipFill>
        <p:spPr bwMode="auto">
          <a:xfrm rot="21232098">
            <a:off x="546734" y="2055409"/>
            <a:ext cx="2322596" cy="278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1545" y="1628800"/>
            <a:ext cx="5923023" cy="34163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indent="354013"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Борис Бьёркелунд (1893, СПб – 1976, Оталампи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лейтенант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Русского Императорского флота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написал книгу воспоминаний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«Путешествие в страну всевозможных невозможностей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», которая рассказывает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 самом сложном и драматичном периоде в его жизни, о десятилетии, проведённом в застенках сталинского ГУЛАГа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indent="354013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Одна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из важнейших книг о ГУЛАГе, до сих пор неизвестная российской публике, написана, прекрасным языком и с чувством юмора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indent="354013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издании представлены иллюстрации и подробный научный комментарий С. Манькова.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686" y="5157192"/>
            <a:ext cx="8784976" cy="147732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indent="354013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1955 Борис Бьёркелунд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как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финский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гражданин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вернулся на свою новую родину. Написал книгу о десяти годах в советской стране; финский вариант вышел в 1966 и имел большой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резонанс.</a:t>
            </a:r>
          </a:p>
          <a:p>
            <a:pPr indent="354013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Полный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русский текст публикуется впервые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indent="354013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Похоронен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на хельсинкском православном кладбище.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686" y="260648"/>
            <a:ext cx="8767922" cy="115212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Бьёркелунд Б.</a:t>
            </a:r>
            <a:r>
              <a:rPr lang="ru-RU" b="1" dirty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«Путешествие в страну </a:t>
            </a:r>
            <a:endParaRPr lang="ru-RU" b="1" dirty="0" smtClean="0">
              <a:ln w="50800"/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всевозможных </a:t>
            </a:r>
            <a:r>
              <a:rPr lang="ru-RU" b="1" dirty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невозможностей</a:t>
            </a:r>
            <a:r>
              <a:rPr lang="ru-RU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» </a:t>
            </a:r>
            <a:endParaRPr lang="ru-RU" b="1" dirty="0">
              <a:ln w="50800"/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717</TotalTime>
  <Words>1451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Правовой центр</dc:creator>
  <cp:lastModifiedBy>Правовой центр</cp:lastModifiedBy>
  <cp:revision>70</cp:revision>
  <dcterms:created xsi:type="dcterms:W3CDTF">2015-05-30T08:20:56Z</dcterms:created>
  <dcterms:modified xsi:type="dcterms:W3CDTF">2016-09-20T09:28:10Z</dcterms:modified>
</cp:coreProperties>
</file>